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6" r:id="rId3"/>
    <p:sldId id="272" r:id="rId4"/>
    <p:sldId id="273" r:id="rId5"/>
    <p:sldId id="260" r:id="rId6"/>
    <p:sldId id="261" r:id="rId7"/>
    <p:sldId id="263" r:id="rId8"/>
    <p:sldId id="262" r:id="rId9"/>
    <p:sldId id="264" r:id="rId10"/>
    <p:sldId id="270" r:id="rId11"/>
    <p:sldId id="269" r:id="rId12"/>
    <p:sldId id="271" r:id="rId13"/>
    <p:sldId id="274"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02" y="3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043929-424E-432E-8D38-508B91B91094}" type="datetimeFigureOut">
              <a:rPr lang="tr-TR" smtClean="0"/>
              <a:pPr/>
              <a:t>21.04.2019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62DEC0-2275-4A50-9920-3C4D851A9C5F}"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21.04.2019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21.04.2019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21.04.2019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21.04.2019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21.04.2019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21.04.2019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21.04.2019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21.04.2019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21.04.2019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21.04.2019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21.04.2019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21.04.2019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4"/>
          <p:cNvSpPr>
            <a:spLocks noChangeArrowheads="1"/>
          </p:cNvSpPr>
          <p:nvPr/>
        </p:nvSpPr>
        <p:spPr bwMode="auto">
          <a:xfrm>
            <a:off x="519807" y="1044025"/>
            <a:ext cx="8643530"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tr-TR" altLang="tr-TR" sz="1600" b="1" u="sng" dirty="0" smtClean="0">
                <a:solidFill>
                  <a:schemeClr val="tx1">
                    <a:lumMod val="95000"/>
                    <a:lumOff val="5000"/>
                  </a:schemeClr>
                </a:solidFill>
                <a:latin typeface="+mj-lt"/>
              </a:rPr>
              <a:t>Memurların haftalık çalışma süresi genel olarak 40 saattir. Bu süre Cumartesi ve Pazar günleri tatil olmak üzere düzenlenir. </a:t>
            </a:r>
            <a:endParaRPr lang="tr-TR" altLang="tr-TR" sz="1600" b="1" dirty="0">
              <a:solidFill>
                <a:schemeClr val="tx1">
                  <a:lumMod val="95000"/>
                  <a:lumOff val="5000"/>
                </a:schemeClr>
              </a:solidFill>
              <a:latin typeface="+mj-lt"/>
            </a:endParaRPr>
          </a:p>
        </p:txBody>
      </p:sp>
      <p:sp>
        <p:nvSpPr>
          <p:cNvPr id="7" name="Dikdörtgen 6"/>
          <p:cNvSpPr/>
          <p:nvPr/>
        </p:nvSpPr>
        <p:spPr>
          <a:xfrm>
            <a:off x="550705" y="1631702"/>
            <a:ext cx="8053743" cy="1077218"/>
          </a:xfrm>
          <a:prstGeom prst="rect">
            <a:avLst/>
          </a:prstGeom>
        </p:spPr>
        <p:txBody>
          <a:bodyPr wrap="square">
            <a:spAutoFit/>
          </a:bodyPr>
          <a:lstStyle/>
          <a:p>
            <a:pPr algn="just"/>
            <a:r>
              <a:rPr lang="tr-TR" sz="1600" dirty="0" smtClean="0"/>
              <a:t>Ancak bu kanuna, özel kanunlara, Cumhurbaşkanlığı kararnamelerine veya bunlara dayanılarak çıkarılacak yönetmeliklerle, kurumların ve hizmetlerin özellikleri dikkate alınmak suretiyle farklı çalışma süreleri tespit olunabilir</a:t>
            </a:r>
            <a:r>
              <a:rPr lang="tr-TR" altLang="tr-TR" sz="1600" dirty="0" smtClean="0"/>
              <a:t>. Cumhurbaşkanı, </a:t>
            </a:r>
            <a:r>
              <a:rPr lang="tr-TR" altLang="tr-TR" sz="1600" dirty="0"/>
              <a:t>yurt dışı kuruluşlarda hizmetin gerektirdiği hallerde, hafta tatilini Cumartesi ve Pazardan başka günler olarak tespit edebilir.</a:t>
            </a:r>
          </a:p>
        </p:txBody>
      </p:sp>
      <p:sp>
        <p:nvSpPr>
          <p:cNvPr id="8" name="Rectangle 16"/>
          <p:cNvSpPr>
            <a:spLocks noChangeArrowheads="1"/>
          </p:cNvSpPr>
          <p:nvPr/>
        </p:nvSpPr>
        <p:spPr bwMode="auto">
          <a:xfrm>
            <a:off x="550705" y="2627620"/>
            <a:ext cx="6517367"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tr-TR" altLang="tr-TR" b="1" dirty="0">
                <a:solidFill>
                  <a:srgbClr val="FF0000"/>
                </a:solidFill>
                <a:latin typeface="+mj-lt"/>
              </a:rPr>
              <a:t>Madde 100 </a:t>
            </a:r>
            <a:r>
              <a:rPr lang="tr-TR" altLang="tr-TR" b="1" dirty="0" smtClean="0">
                <a:solidFill>
                  <a:srgbClr val="FF0000"/>
                </a:solidFill>
                <a:latin typeface="+mj-lt"/>
              </a:rPr>
              <a:t> </a:t>
            </a:r>
            <a:r>
              <a:rPr lang="tr-TR" altLang="tr-TR" b="1" dirty="0" smtClean="0">
                <a:solidFill>
                  <a:srgbClr val="FF0000"/>
                </a:solidFill>
                <a:latin typeface="+mn-lt"/>
              </a:rPr>
              <a:t>Günlük </a:t>
            </a:r>
            <a:r>
              <a:rPr lang="tr-TR" altLang="tr-TR" b="1" dirty="0">
                <a:solidFill>
                  <a:srgbClr val="FF0000"/>
                </a:solidFill>
                <a:latin typeface="+mn-lt"/>
              </a:rPr>
              <a:t>çalışma saatlerinin </a:t>
            </a:r>
            <a:r>
              <a:rPr lang="tr-TR" altLang="tr-TR" b="1" dirty="0" smtClean="0">
                <a:solidFill>
                  <a:srgbClr val="FF0000"/>
                </a:solidFill>
                <a:latin typeface="+mn-lt"/>
              </a:rPr>
              <a:t>tespiti</a:t>
            </a:r>
            <a:endParaRPr lang="tr-TR" altLang="tr-TR" b="1" dirty="0">
              <a:solidFill>
                <a:srgbClr val="FF0000"/>
              </a:solidFill>
              <a:latin typeface="+mn-lt"/>
            </a:endParaRPr>
          </a:p>
        </p:txBody>
      </p:sp>
      <p:sp>
        <p:nvSpPr>
          <p:cNvPr id="9" name="Rectangle 17"/>
          <p:cNvSpPr>
            <a:spLocks noChangeArrowheads="1"/>
          </p:cNvSpPr>
          <p:nvPr/>
        </p:nvSpPr>
        <p:spPr bwMode="auto">
          <a:xfrm>
            <a:off x="519807" y="2939460"/>
            <a:ext cx="8084641"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just" eaLnBrk="1" hangingPunct="1"/>
            <a:r>
              <a:rPr lang="tr-TR" altLang="tr-TR" sz="1600" dirty="0" smtClean="0">
                <a:latin typeface="+mj-lt"/>
              </a:rPr>
              <a:t>Günlük </a:t>
            </a:r>
            <a:r>
              <a:rPr lang="tr-TR" altLang="tr-TR" sz="1600" dirty="0">
                <a:latin typeface="+mj-lt"/>
              </a:rPr>
              <a:t>çalışmanın başlama ve bitirme saatleri ile öğle dinlenme süresi, bölgelerin ve hizmetin özelliklerine göre;</a:t>
            </a:r>
          </a:p>
          <a:p>
            <a:pPr algn="just" eaLnBrk="1" hangingPunct="1">
              <a:buClr>
                <a:srgbClr val="FFFF00"/>
              </a:buClr>
              <a:buFont typeface="Wingdings" pitchFamily="2" charset="2"/>
              <a:buChar char="Ø"/>
            </a:pPr>
            <a:r>
              <a:rPr lang="tr-TR" altLang="tr-TR" sz="1600" dirty="0">
                <a:solidFill>
                  <a:srgbClr val="FF0000"/>
                </a:solidFill>
                <a:latin typeface="+mj-lt"/>
              </a:rPr>
              <a:t>Merkezde</a:t>
            </a:r>
            <a:r>
              <a:rPr lang="tr-TR" altLang="tr-TR" sz="1600" dirty="0">
                <a:latin typeface="+mj-lt"/>
              </a:rPr>
              <a:t> </a:t>
            </a:r>
            <a:r>
              <a:rPr lang="tr-TR" altLang="tr-TR" sz="1600" dirty="0" smtClean="0">
                <a:latin typeface="+mj-lt"/>
              </a:rPr>
              <a:t>Cumhurbaşkanınca </a:t>
            </a:r>
            <a:r>
              <a:rPr lang="tr-TR" altLang="tr-TR" sz="1600" dirty="0" smtClean="0">
                <a:solidFill>
                  <a:srgbClr val="FF0000"/>
                </a:solidFill>
                <a:latin typeface="+mj-lt"/>
              </a:rPr>
              <a:t>İllerde</a:t>
            </a:r>
            <a:r>
              <a:rPr lang="tr-TR" altLang="tr-TR" sz="1600" dirty="0" smtClean="0">
                <a:latin typeface="+mj-lt"/>
              </a:rPr>
              <a:t> Vali tarafından </a:t>
            </a:r>
            <a:r>
              <a:rPr lang="tr-TR" altLang="tr-TR" sz="1600" dirty="0">
                <a:latin typeface="+mj-lt"/>
              </a:rPr>
              <a:t>tespit olunur. </a:t>
            </a:r>
            <a:r>
              <a:rPr lang="tr-TR" sz="1600" dirty="0" smtClean="0">
                <a:latin typeface="+mj-lt"/>
              </a:rPr>
              <a:t>Ancak engelliler için; engel durumu, hizmet gerekleri, iklim ve ulaşım şartları göz önünde bulundurulmak suretiyle günlük çalışmanın başlama ve bitiş saatleri ile öğle dinlenme süreleri merkezde üst yönetici, taşrada mülki amirlerce farklı belirlenebilir. </a:t>
            </a:r>
            <a:endParaRPr lang="tr-TR" altLang="tr-TR" sz="1600" dirty="0">
              <a:latin typeface="+mj-lt"/>
            </a:endParaRPr>
          </a:p>
        </p:txBody>
      </p:sp>
      <p:sp>
        <p:nvSpPr>
          <p:cNvPr id="10" name="Rectangle 19"/>
          <p:cNvSpPr>
            <a:spLocks noChangeArrowheads="1"/>
          </p:cNvSpPr>
          <p:nvPr/>
        </p:nvSpPr>
        <p:spPr bwMode="auto">
          <a:xfrm>
            <a:off x="611560" y="4438853"/>
            <a:ext cx="8352928"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tr-TR" altLang="tr-TR" b="1" dirty="0" smtClean="0">
                <a:solidFill>
                  <a:srgbClr val="FF0000"/>
                </a:solidFill>
                <a:latin typeface="+mj-lt"/>
              </a:rPr>
              <a:t>Madde 101 </a:t>
            </a:r>
          </a:p>
          <a:p>
            <a:pPr eaLnBrk="1" hangingPunct="1"/>
            <a:r>
              <a:rPr lang="tr-TR" altLang="tr-TR" b="1" dirty="0" smtClean="0">
                <a:solidFill>
                  <a:srgbClr val="FF0000"/>
                </a:solidFill>
                <a:latin typeface="+mj-lt"/>
              </a:rPr>
              <a:t>Günün </a:t>
            </a:r>
            <a:r>
              <a:rPr lang="tr-TR" altLang="tr-TR" b="1" dirty="0">
                <a:solidFill>
                  <a:srgbClr val="FF0000"/>
                </a:solidFill>
                <a:latin typeface="+mj-lt"/>
              </a:rPr>
              <a:t>24 saatinde devamlılık gösteren hizmetlerde çalışma saat ve usulünün </a:t>
            </a:r>
            <a:r>
              <a:rPr lang="tr-TR" altLang="tr-TR" b="1" dirty="0" smtClean="0">
                <a:solidFill>
                  <a:srgbClr val="FF0000"/>
                </a:solidFill>
                <a:latin typeface="+mj-lt"/>
              </a:rPr>
              <a:t>tespiti</a:t>
            </a:r>
            <a:endParaRPr lang="tr-TR" altLang="tr-TR" b="1" dirty="0">
              <a:solidFill>
                <a:srgbClr val="FF0000"/>
              </a:solidFill>
              <a:latin typeface="+mj-lt"/>
            </a:endParaRPr>
          </a:p>
        </p:txBody>
      </p:sp>
      <p:sp>
        <p:nvSpPr>
          <p:cNvPr id="11" name="Rectangle 20"/>
          <p:cNvSpPr>
            <a:spLocks noChangeArrowheads="1"/>
          </p:cNvSpPr>
          <p:nvPr/>
        </p:nvSpPr>
        <p:spPr bwMode="auto">
          <a:xfrm>
            <a:off x="519807" y="5027692"/>
            <a:ext cx="7920880"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just" eaLnBrk="1" hangingPunct="1"/>
            <a:r>
              <a:rPr lang="tr-TR" sz="1600" dirty="0" smtClean="0">
                <a:latin typeface="+mj-lt"/>
              </a:rPr>
              <a:t>Günün </a:t>
            </a:r>
            <a:r>
              <a:rPr lang="tr-TR" sz="1600" dirty="0" err="1" smtClean="0">
                <a:latin typeface="+mj-lt"/>
              </a:rPr>
              <a:t>yirmidört</a:t>
            </a:r>
            <a:r>
              <a:rPr lang="tr-TR" sz="1600" dirty="0" smtClean="0">
                <a:latin typeface="+mj-lt"/>
              </a:rPr>
              <a:t> saatinde devamlılık gösteren hizmetlerde çalışan Devlet memurlarının çalışma saat ve şekilleri kurumlarınca düzenlenir. Ancak, kadın memurlara; tabip raporunda belirtilmesi hâlinde hamileliğin </a:t>
            </a:r>
            <a:r>
              <a:rPr lang="tr-TR" sz="1600" dirty="0" err="1" smtClean="0">
                <a:latin typeface="+mj-lt"/>
              </a:rPr>
              <a:t>yirmidördüncü</a:t>
            </a:r>
            <a:r>
              <a:rPr lang="tr-TR" sz="1600" dirty="0" smtClean="0">
                <a:latin typeface="+mj-lt"/>
              </a:rPr>
              <a:t> haftasından önce ve her hâlde hamileliğin </a:t>
            </a:r>
            <a:r>
              <a:rPr lang="tr-TR" sz="1600" dirty="0" err="1" smtClean="0">
                <a:latin typeface="+mj-lt"/>
              </a:rPr>
              <a:t>yirmidördüncü</a:t>
            </a:r>
            <a:r>
              <a:rPr lang="tr-TR" sz="1600" dirty="0" smtClean="0">
                <a:latin typeface="+mj-lt"/>
              </a:rPr>
              <a:t> haftasından itibaren ve doğumdan sonraki iki yıl süreyle gece nöbeti ve gece vardiyası görevi verilemez. Engelli memurlara da isteği dışında gece nöbeti ve gece vardiyası görevi verilemez</a:t>
            </a:r>
            <a:endParaRPr lang="tr-TR" altLang="tr-TR" sz="1600" dirty="0">
              <a:latin typeface="+mj-lt"/>
            </a:endParaRPr>
          </a:p>
        </p:txBody>
      </p:sp>
      <p:sp>
        <p:nvSpPr>
          <p:cNvPr id="13" name="Dikdörtgen 12"/>
          <p:cNvSpPr/>
          <p:nvPr/>
        </p:nvSpPr>
        <p:spPr>
          <a:xfrm>
            <a:off x="539552" y="683404"/>
            <a:ext cx="8208912" cy="369332"/>
          </a:xfrm>
          <a:prstGeom prst="rect">
            <a:avLst/>
          </a:prstGeom>
        </p:spPr>
        <p:txBody>
          <a:bodyPr wrap="square">
            <a:spAutoFit/>
          </a:bodyPr>
          <a:lstStyle/>
          <a:p>
            <a:r>
              <a:rPr lang="tr-TR" b="1" dirty="0" smtClean="0">
                <a:solidFill>
                  <a:srgbClr val="FF0000"/>
                </a:solidFill>
              </a:rPr>
              <a:t>Madde 99 Çalışma </a:t>
            </a:r>
            <a:r>
              <a:rPr lang="tr-TR" b="1" dirty="0">
                <a:solidFill>
                  <a:srgbClr val="FF0000"/>
                </a:solidFill>
              </a:rPr>
              <a:t>saatleri</a:t>
            </a:r>
            <a:r>
              <a:rPr lang="tr-TR" b="1" dirty="0" smtClean="0">
                <a:solidFill>
                  <a:srgbClr val="FF0000"/>
                </a:solidFill>
              </a:rPr>
              <a:t>:</a:t>
            </a:r>
            <a:endParaRPr lang="tr-TR" b="1" dirty="0">
              <a:solidFill>
                <a:srgbClr val="FF0000"/>
              </a:solidFill>
            </a:endParaRPr>
          </a:p>
        </p:txBody>
      </p:sp>
      <p:sp>
        <p:nvSpPr>
          <p:cNvPr id="12" name="11 Metin kutusu"/>
          <p:cNvSpPr txBox="1"/>
          <p:nvPr/>
        </p:nvSpPr>
        <p:spPr>
          <a:xfrm>
            <a:off x="827584" y="260648"/>
            <a:ext cx="6552728" cy="369332"/>
          </a:xfrm>
          <a:prstGeom prst="rect">
            <a:avLst/>
          </a:prstGeom>
          <a:noFill/>
        </p:spPr>
        <p:txBody>
          <a:bodyPr wrap="square" rtlCol="0">
            <a:spAutoFit/>
          </a:bodyPr>
          <a:lstStyle/>
          <a:p>
            <a:pPr algn="ctr"/>
            <a:r>
              <a:rPr lang="tr-TR" b="1" dirty="0" smtClean="0">
                <a:solidFill>
                  <a:srgbClr val="FF0000"/>
                </a:solidFill>
              </a:rPr>
              <a:t>Çalışma Saatleri, İzinler</a:t>
            </a:r>
            <a:endParaRPr lang="tr-TR" b="1" dirty="0">
              <a:solidFill>
                <a:srgbClr val="FF0000"/>
              </a:solidFill>
            </a:endParaRPr>
          </a:p>
        </p:txBody>
      </p:sp>
    </p:spTree>
    <p:extLst>
      <p:ext uri="{BB962C8B-B14F-4D97-AF65-F5344CB8AC3E}">
        <p14:creationId xmlns="" xmlns:p14="http://schemas.microsoft.com/office/powerpoint/2010/main" val="3884812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2555776" y="338508"/>
            <a:ext cx="6192688" cy="1815882"/>
          </a:xfrm>
          <a:prstGeom prst="rect">
            <a:avLst/>
          </a:prstGeom>
        </p:spPr>
        <p:txBody>
          <a:bodyPr wrap="square">
            <a:spAutoFit/>
          </a:bodyPr>
          <a:lstStyle/>
          <a:p>
            <a:pPr algn="just"/>
            <a:r>
              <a:rPr lang="tr-TR" sz="1600" dirty="0" smtClean="0"/>
              <a:t>	</a:t>
            </a:r>
            <a:r>
              <a:rPr lang="tr-TR" sz="1600" i="1" dirty="0" smtClean="0">
                <a:solidFill>
                  <a:srgbClr val="FF0000"/>
                </a:solidFill>
              </a:rPr>
              <a:t>Görevi </a:t>
            </a:r>
            <a:r>
              <a:rPr lang="tr-TR" sz="1600" i="1" dirty="0">
                <a:solidFill>
                  <a:srgbClr val="FF0000"/>
                </a:solidFill>
              </a:rPr>
              <a:t>sırasında veya görevinden dolayı bir kazaya veya saldırıya uğrayan veya bir meslek hastalığına tutulan memur, iyileşinceye kadar izinli sayılır.</a:t>
            </a:r>
            <a:r>
              <a:rPr lang="tr-TR" sz="1600" dirty="0"/>
              <a:t> Hastalık raporlarının hangi hallerde, hangi hekimler veya sağlık kurulları tarafından verileceği ve süreleri ile bu konuya ilişkin diğer hususlar, Sağlık, Maliye ve Dışişleri Bakanlıkları ile Sosyal Güvenlik Kurumunun görüşleri alınarak Devlet Personel Başkanlığınca hazırlanacak bir yönetmelikle belirlenir. </a:t>
            </a:r>
          </a:p>
        </p:txBody>
      </p:sp>
      <p:sp>
        <p:nvSpPr>
          <p:cNvPr id="8" name="Dikdörtgen 7"/>
          <p:cNvSpPr/>
          <p:nvPr/>
        </p:nvSpPr>
        <p:spPr>
          <a:xfrm>
            <a:off x="2922372" y="2861802"/>
            <a:ext cx="5544616" cy="1815882"/>
          </a:xfrm>
          <a:prstGeom prst="rect">
            <a:avLst/>
          </a:prstGeom>
        </p:spPr>
        <p:txBody>
          <a:bodyPr wrap="square">
            <a:spAutoFit/>
          </a:bodyPr>
          <a:lstStyle/>
          <a:p>
            <a:pPr algn="just"/>
            <a:r>
              <a:rPr lang="tr-TR" sz="1600" dirty="0" smtClean="0"/>
              <a:t>	Ayrıca</a:t>
            </a:r>
            <a:r>
              <a:rPr lang="tr-TR" sz="1600" dirty="0"/>
              <a:t>, memurun bakmakla yükümlü olduğu veya memur refakat etmediği takdirde hayatı tehlikeye girecek ana, baba, eş ve çocukları ile kardeşlerinden birinin ağır bir kaza geçirmesi veya tedavisi uzun süren bir hastalığının bulunması hâllerinde, bu hâllerin sağlık kurulu raporuyla belgelendirilmesi şartıyla</a:t>
            </a:r>
            <a:r>
              <a:rPr lang="tr-TR" sz="1600" u="sng" dirty="0">
                <a:solidFill>
                  <a:srgbClr val="FF0000"/>
                </a:solidFill>
              </a:rPr>
              <a:t>, aylık ve özlük hakları korunarak, üç aya kadar izin verilir. Gerektiğinde bu süre bir katına kadar </a:t>
            </a:r>
            <a:r>
              <a:rPr lang="tr-TR" sz="1600" u="sng" dirty="0" smtClean="0">
                <a:solidFill>
                  <a:srgbClr val="FF0000"/>
                </a:solidFill>
              </a:rPr>
              <a:t>uzatılır.</a:t>
            </a:r>
            <a:endParaRPr lang="tr-TR" sz="1600" u="sng" dirty="0">
              <a:solidFill>
                <a:srgbClr val="FF0000"/>
              </a:solidFill>
            </a:endParaRPr>
          </a:p>
        </p:txBody>
      </p:sp>
      <p:pic>
        <p:nvPicPr>
          <p:cNvPr id="9219"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7504" y="1"/>
            <a:ext cx="2381250" cy="249289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9221" name="Picture 5" descr="http://previews.123rf.com/images/tigatelu/tigatelu1407/tigatelu140700077/30337980-Happy-cartoon-family-Stock-Photo.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6265" y="2636912"/>
            <a:ext cx="2843808" cy="266429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58699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95536" y="476672"/>
            <a:ext cx="8136904" cy="4524315"/>
          </a:xfrm>
          <a:prstGeom prst="rect">
            <a:avLst/>
          </a:prstGeom>
        </p:spPr>
        <p:txBody>
          <a:bodyPr wrap="square">
            <a:spAutoFit/>
          </a:bodyPr>
          <a:lstStyle/>
          <a:p>
            <a:r>
              <a:rPr lang="tr-TR" b="1" dirty="0" smtClean="0">
                <a:solidFill>
                  <a:srgbClr val="0070C0"/>
                </a:solidFill>
              </a:rPr>
              <a:t>Madde  108</a:t>
            </a:r>
          </a:p>
          <a:p>
            <a:r>
              <a:rPr lang="tr-TR" b="1" dirty="0">
                <a:solidFill>
                  <a:srgbClr val="0070C0"/>
                </a:solidFill>
              </a:rPr>
              <a:t>Aylıksız izin: </a:t>
            </a:r>
            <a:endParaRPr lang="tr-TR" b="1" dirty="0" smtClean="0">
              <a:solidFill>
                <a:srgbClr val="0070C0"/>
              </a:solidFill>
            </a:endParaRPr>
          </a:p>
          <a:p>
            <a:endParaRPr lang="tr-TR" sz="1200" i="1" dirty="0"/>
          </a:p>
          <a:p>
            <a:pPr marL="228600" indent="-228600" algn="just">
              <a:buAutoNum type="alphaUcParenR"/>
            </a:pPr>
            <a:r>
              <a:rPr lang="tr-TR" sz="1600" i="1" dirty="0" smtClean="0"/>
              <a:t>Memura, 105 inci maddenin son fıkrası uyarınca verilen iznin bitiminden itibaren, sağlık kurulu raporuyla belgelendirilmesi şartıyla, istekleri üzerine </a:t>
            </a:r>
            <a:r>
              <a:rPr lang="tr-TR" sz="1600" i="1" u="sng" dirty="0" err="1" smtClean="0"/>
              <a:t>onsekiz</a:t>
            </a:r>
            <a:r>
              <a:rPr lang="tr-TR" sz="1600" i="1" dirty="0" smtClean="0"/>
              <a:t> aya kadar aylıksız izin verilebilir. </a:t>
            </a:r>
          </a:p>
          <a:p>
            <a:endParaRPr lang="tr-TR" sz="1600" i="1" dirty="0" smtClean="0"/>
          </a:p>
          <a:p>
            <a:pPr algn="just"/>
            <a:r>
              <a:rPr lang="tr-TR" sz="1600" i="1" dirty="0" smtClean="0"/>
              <a:t>B) Doğum yapan memura, 104 üncü madde uyarınca verilen doğum sonrası analık izni süresinin veya aynı maddenin (F) fıkrası uyarınca verilen izin süresinin bitiminden; eşi doğum yapan memura ise, doğum tarihinden itibaren istekleri üzerine </a:t>
            </a:r>
            <a:r>
              <a:rPr lang="tr-TR" sz="1600" i="1" u="sng" dirty="0" err="1" smtClean="0"/>
              <a:t>yirmidört</a:t>
            </a:r>
            <a:r>
              <a:rPr lang="tr-TR" sz="1600" i="1" u="sng" dirty="0" smtClean="0"/>
              <a:t> </a:t>
            </a:r>
            <a:r>
              <a:rPr lang="tr-TR" sz="1600" i="1" dirty="0" smtClean="0"/>
              <a:t>aya kadar aylıksız izin verilir. </a:t>
            </a:r>
            <a:endParaRPr lang="tr-TR" sz="1600" i="1" dirty="0"/>
          </a:p>
          <a:p>
            <a:endParaRPr lang="tr-TR" sz="1600" i="1" dirty="0" smtClean="0"/>
          </a:p>
          <a:p>
            <a:pPr algn="just"/>
            <a:r>
              <a:rPr lang="tr-TR" sz="1600" i="1" dirty="0" smtClean="0"/>
              <a:t>C</a:t>
            </a:r>
            <a:r>
              <a:rPr lang="tr-TR" sz="1600" i="1" dirty="0"/>
              <a:t>) (Değişik birinci cümle: 29/1/2016-6663/7 </a:t>
            </a:r>
            <a:r>
              <a:rPr lang="tr-TR" sz="1600" i="1" dirty="0" err="1"/>
              <a:t>md.</a:t>
            </a:r>
            <a:r>
              <a:rPr lang="tr-TR" sz="1600" i="1" dirty="0"/>
              <a:t>) Üç yaşını doldurmamış bir çocuğu eşiyle birlikte veya münferit olarak evlat edinen memurlar ile memur olmayan eşin münferit olarak evlat edinmesi hâlinde memur olan eşlerine, 104 üncü maddenin (A) fıkrası uyarınca verilen sekiz haftalık iznin veya aynı maddenin (F) fıkrası uyarınca izin kullanılması hâlinde bu iznin bitiminden itibaren, istekleri üzerine </a:t>
            </a:r>
            <a:r>
              <a:rPr lang="tr-TR" sz="1600" i="1" u="sng" dirty="0"/>
              <a:t>yirmi dört aya </a:t>
            </a:r>
            <a:r>
              <a:rPr lang="tr-TR" sz="1600" i="1" dirty="0"/>
              <a:t>kadar aylıksız izin verilir. Evlat edinen her iki eşin memur olması durumunda bu süre, eşlerin talebi üzerine </a:t>
            </a:r>
            <a:r>
              <a:rPr lang="tr-TR" sz="1600" i="1" dirty="0" err="1"/>
              <a:t>yirmidört</a:t>
            </a:r>
            <a:r>
              <a:rPr lang="tr-TR" sz="1600" i="1" dirty="0"/>
              <a:t> aylık süreyi geçmeyecek şekilde, birbirini izleyen iki bölüm hâlinde eşlere </a:t>
            </a:r>
            <a:r>
              <a:rPr lang="tr-TR" sz="1600" i="1" dirty="0" smtClean="0"/>
              <a:t>kullandırılabilir.</a:t>
            </a:r>
            <a:endParaRPr lang="tr-TR" sz="1600" i="1" dirty="0"/>
          </a:p>
        </p:txBody>
      </p:sp>
      <p:sp>
        <p:nvSpPr>
          <p:cNvPr id="5" name="AutoShape 6" descr="data:image/jpeg;base64,/9j/4AAQSkZJRgABAQAAAQABAAD/2wCEAAkGBxQTEhUUExMWFhUXGSAbFxgXFxgYGBobGhoaFxodHBgdHCggGBomHBoaITEhJSkrLi4uGB8zODMsNygtLisBCgoKDg0OGxAQGy0mICQsLDQtLDQvLyw0KzcsLCwsLywvLC0sLCwtNCwvLCwsLCw0LCwsLCwsLCwsLCwsLCwsLP/AABEIAKcBLQMBIgACEQEDEQH/xAAbAAACAgMBAAAAAAAAAAAAAAAFBgAEAgMHAf/EAEQQAAIBAgQDBgMEBwYGAgMAAAECEQMhAAQSMQVBUQYTImFxgTKRoSNCUrFicoKSwdHwBxQVM1PhJEOissLxFtI0c5P/xAAbAQABBQEBAAAAAAAAAAAAAAAEAAECAwUGB//EADYRAAEEAQMCAwUHBAIDAAAAAAEAAgMRBBIhMQVBEyJRYXGBkbEUFSOhwdHwBjLh8UKCQ1JT/9oADAMBAAIRAxEAPwDtxXGNSwkkCOeNuOe9uu0zf5VE8yJ5SNz5gbR1ImwgyaLKqllEbdRXvaDtQZ0q+lOQUfaNzn9BT1McsL9WjmKylidKg6tKbg8yXi7ekY38CyGti1Qsx3JNyef89sMNCvS0ppqFC3iSUbSRBuykAlSL8tt8X01g8yxDNPkuPhjYd0nUKL1YVjqEyNQn6xhuyWTcLNlMQSsrt1iMaU7R0dckBSAFMnwp4mlgeatYqbSoB5gFgpOdAZwBImBOxPhkfiiJHW2JBzTtSg7HmiGouQDM0Ko8dOoFYT91RqEbMoGl7bWDD8XLBngHGNY0MQGFips0jp18xuIwL4nlBVdZHgVwRDLKEKZ1JpIaZKm8gNyxbzuUFXxKQKg2J2aL6WHSRY7ggHlBHdI3VXZExZJbTXHdNy+RxNOAPAeMFnFNxpeLi0ahvB87/I9MF+KZ1aNJ6rbIJxEilrRyBzbQLtRx9qJWjRhqzkAWkLqsLc2MG3kSbYnA+y+k97mW72sRfVdV8v0j5x6WxU7F8MZqj5qsvjJIXrfc+Rg6R5eplywjtsnaL3KwC4VeOdtqFElU+1cWOmAo8i/P2nGHabOuzNRL1KSsAPCEI2UmTE+IvpsRt54S852ddAWTxoOlmHqvTzE+2MzKzSw6I+Vt9OwoZDqndQ7D1+KMP/aFWPw0aY9SzfW0Y0Z/tvmKqqtMLRtLEeItf7pI8PnY7i+FY9OeMlNx6/nbGb9unNgldH90YjacG8fFX62fruSWrVDO8u35Tb2xqFWpM6ztG/LGabchsL2ubAeuDnD+yOYq3K6F6vb6b4rjE8p8tlPK/FgHn0j4BCU4rmF2rMOW/L13wZ4L20rIwWtFRNpAAcE85sCOs/7YLj+z5dBBrtr5FVULPmDJI9CMJPFMg9GoabiGUz5RBAIPMGf6jBR+1Y1OcdvfaCacHNuNoF+6vkmyt2/YE6aSRNpYz7+GxxnS/tB/FREc4cz9UH54Q1F8bGS0zin7xnvlEHouJxR+a6nwrtXl6xCipoY7K4i/QN8JPlM+WD3d44TOOq/2f8SatliHJJpvok3JGlWWTzIDRPljTws4zHS4brD6p0oYrfEYdr+Sz7Sdl0zE1EinXA8LgRqI2DxuNv6AxQ7JZ2op7qrCsYJSIgkw0QIkNzFiGHPDlhM7b0HolMxSA+K56MR/2tAH6wXrbTB7LBcO4TlGMHsJJAAvfljXw/NirTSouzCcCuO5ou392piXceI8kHU/T/fYsAnc6ghPF+J1cwzUcs4VfvPzj/xH1OMctwHu50tqZhBZr25gD7gPQb4ZMjwhKVMIg82PNjzJ6nG7+6YtY5oWfkQyvNdksf4aykAtcXEIxMHnZdvPGB4eQd2AFwe7aD+lYbA9cD1jvrmf+KKARXJ+Fm0hAdO19NwAAz7AYELl9dJZUx3Kxpotu1XSCS7BnJEgHd5tpWZXjOUm9OiA3TS/D6ljyJkEgdYmOR8sW6fD2IZhDG2tefsRcCbiLg3HNSW4XC5dBpJG2kASLm0Dwj6DGs1iZCDTPS5+Y3/Zt+kMM+W27pRYPhy6mnZBdYOsLL20khUAI2IuQCwEyBboeWLtOjrojUARspiGUqBTaOhLKx85viqMu9NUQo2oCIA3MwPF8NyRued8X8rlnRASwOrxGLp4vFtyHKecbjbAWPPLI8+I2gOEdNisjj/CNEoP2frPQrmmzSrGDPXZTfqIE/qi5BJdYwo9o8kzIKiALUWQpHMG4/6gI3gmQbYYeDZ8VqKVB94A/MA/kRgx/qFRjuP9ruVq7QZopROkwzeEHpO59sIOZ4aukPJkwAIBMfdHIDckkwBJw39pRremnLn7/wAwpHvhb49TK1aZJhRTY32syFj7Qvz88Pq0RlyEnb4+Q2E8K5wHP0SoRN9wbw3nJUG/pG8EwYEdqMmdARKjBS2rQFLBQdXQyRJbSOUn30ZVoNMwQ4AGwBs6obb7arxHxdLuFPKhmlpIggrycHk3l+ckbEgwY50gNncd1JzI8TIbQ8h5Hu/NJlThFXvKL1FkmmkSQabLTpKBrtOo6fhE78xfHRnpEyAASeTbb35G8bWN4xUalJIKghiGiLSsAHoI0rHpizURmVgDc9ZuOYkbYs0FoO6Z+S2Z7abVJYOaAY01p6NIGwlJO4DCzRa/MyYxlr89/wCv4j54xzFWqrItRTfdYAFxssSIWIAmSWkwqnC1nc0wGYFU6agIVANiJ0t+tMLH8icCFm6A+ymWUkbI7nWalUSugPhs48twfW0E9LYJ9uc4Ki5eijWqt3hvuiqWHrfSflgLl1rsuhlYsaUiAGhtLMCTAEzoETESdseZGprzORSdSKShncd2GUezFVPp64uZxv2R+JqDNB9yf6RXL5eWsqJqb2EnHOeJ9tK7zD90CfCFswi8Tz8yfpjonaDJGtl6tNfiZfDyEiCAfIkQfXHG81ljquSrLYyLjqCDscZmfLIwtAND1XX9Hx4ZA4uALhVA+iP0uNtXIp1WAdhCVdxqEkAjmCpYTO+nygrTzJYkK2h1N7E7HziRtt1+aFnaMUiB91bfs/7DFns72oQaRmSQyWWqJJKkRpcAeKLeK5sNrnGfTpm6+4ReXDHjv0t2BHyV/inCqgqMwp+FrykkdTaJHX8tsDQPz/LDRke0VPUPtqR6kMqgefiIPsQI6nAHjtamMw3d+INDSPhki8Rci02EXxQ5hO9bo3DzCPw38VsV7lappuri+k3BuCNiCuxsdsdP7L8ZWssAyLlJuREakJ6rIgndWU3vjj1WtVYEJTYedx+Yxe4VxarQLPp0GQQIlZEg6hY3UsLdfOcaPT5DH5HVR/JZnWY2SjxYwbHs5/0u3NVA3OFDtdwYZuHoamqKAtv8tlmfiMCQTNifTBDhWZR0V6hFUb94t0B//XukehiLkYKZzi1GkAXqLcSoBkkeQFyPPbGtJG17dLuFz+PPJE8PaaIXI+JcGr5e9WmV891/eFvriizyIx0bjHbREBEBQf8AUuxB6Uxc/XHL+MZhTW7xKdRV+9K6VnmQseEYxcnp7Wbtd8F1OD1t0x0vZ/2HCsRg1w7i9WlQCU3NIFi7FY1MTAEkgx4QogfPou5bMioyqPVuhC8vSY+uDGksQApYsQAFuSfLAbNcR22JWpOYshu+7R8v4EX4Z2or0XDmq1WnuyudXh5lW3BG/Q7c5D32ooiplak7eFv3WDfkPrhP4B2VqVGU1aZSkPiDDSSB90JvfYzFsPvFWii56DG5giXR+J67WuT6sYDJ+DXG9cIP2Sqd1lPtD8AJM8huPpgbwnM1GQ1SSGrEnzCydIB5CPFbmTjDN5uMmAP+YqD20rqI9Gb/AKcENARFFgFUAnlYXvjTjaOSucy5XAAMKzosR4gSCPvbk+szqHri7l8+/VWHQjSfYi3sfmMLY7S0mJRY0D/mahdhv4d9PmJ22i+LlBtjIPQjbCa6OS9J4VDnZGPp1XR9UKyrxWBIOn+9N8WYGmCj3CC5UsQImXdoPhFxdQ/YCwJNBCwaqRfvpcMwPhMDxkfAo0CNzdyJZKikBtTZ2CwpB2Oqm0QT96CfELU1Y85ximSc0aZTvtIooojL076a0oVQ78yg5/G/KaDytdpsWj/GM2yZFRTJVqj6Q6KU03JJg3ghdPuMEMjxVKOTpVqhPiVQSRcsbSfU4U+JZxqhpoxcAM5AYq3kbg789jeb4IZ3N95Soq4ghnEG6kkMwUjqApOx+GxviWlBOygHOPoNvzTZxEgqrjYHUD6KWH1AxhEU1j7o0/u+H+GKVDibFEDKk6VlbkHwjnyv5HBDK5mmw03UmTpYEXNzB2bmbE4cAtNlWvcyZpa07obm21U3X9Ex6xIPzvj3sS4OXOkyA7AeggDFnNZbQGYxAUn5DA/+z2hpys/idm+Zm3z+c4nIQRshsNkjXHWpxW+Z9BHyUH/yOFvjtcvWUBSxpSiqJGpqgEzYbQBYjfzGGxb5xlYcwR7oR/441Lwqc+aoXTTVBJI+KoRpkHn4YB6FR1OK3nyhqIjh/GMvsQKjwY0Gos8EM8VIsFYgBYEmY8VzcKIEDDfTyOkTv9Pqca+MZQVKFRArSRKmOYuI5jpPnjZkKpr0UqSJIBFgQGFjIPKZFotzGK2VG4hvBVroBKA+XdwWzuBEg6j7WmDaPY48VOto3JxYWnDaiRERAEWnmedo9L+yl2t7RKyNSotuPHUHQfdU852LdNr7TdLoG6kzAM7wGBNDZRXAvINwRcHHNe2+TX+/rTT7/dAwJOpmC/8AaFJ8pwT7LdqjSpolWWp6Vgi7JIH7y+W45TYDzPFavEErKwZO8QSNp+yA9DdgQeuINlDxsVPJwjiuBLea39U5Vs0iVRT0/dEtawYlVB5xKn6Y5vkqLU8xk25CppJ9xv52b2OGXN5lXzjW3QrdSLBij+KeoEiOQ2O4FqTPkRVUmUfUp9dUX6eLFzBdrPM1vr0K6nha7c8OpNlalRqaF1CwxUFhDrz3wd4fmhVpq4+8AfQ88UO1yTksx5Uy37vi/hgeYWxw9hWtjuqVpHqPquP5keE+h/LAjheQWp42ECbAc4/rbBp1nA7hdcIsNaD7Y5yN7gw6eV2+REx8rNfFH9ETp0wo8IA2G3UwPzxcRI2/3Prgc3EKcfFzHXkRjeOJU/xfniGl57FOXs7EK3GMtRHPFBuKUh976H+WMTxel+I/ut/LDeG/0KiZY+7giGQzL0WLUiVJ3jY+o2P9RGLNbPEktTppTLAd43xSwESin4SRvqJ67zgH/i1L8R/cb+WNi8WpbBv+lh+YwTHPkRim2gp8TClcHOAv6+9bKtNUDOT4omW1FmJYLEhSB8Q3gYyqLjzN5cuuofDpEepdD+Q+uKFXig+6rE+3874eaB+hjq3I3+aWJmReJJHYppAA+C35WgquxAEkT77H+Hyw29hch3mYDnakNX7R8K/TV8hhT4ejwWezNy6Afx546j2DyWjLlzvUYn2Xwj6gn9rE8OPXPv2TdTnEeKdO2r9eUyYA9ta0ZV1mC9h6yI+sD0OD2Ezib/3viFKipmnR8VT1E29zAP6vnffbyuOkPlVPiS92+XpsurwIIG86W2kgSQqi8bnFTjC5usYqUGSlNlR6Z1frEm89I/jg721p6HpVQLgET5i6/QvgZVoOTdj+8T8r4Az81sIDHA7+myuxsN0rtTS2x6i0IyzO1Y0Fp1NSrJl0AAtzEybjBbKU6tJoIGhvi1VAYPVbb9Rt/EKMsP71UkCyTe9op9cY8RqCn3mnLq3dkK8hQAWEiRBO35jrgHEkqT8CMk+/19UdnR64qnkaB7voi/DKDMSYpBBXUy1UDwhGLaUAsuuJ5uSZ8IxiOGQlNhTosRTUXzDEgvVj4ubFbs02A0rhUo8WqGw7imPJDHpYH8sUOK8ZrAiHUCN6aso99Qn+GNxmPlu5aB8f8FZRycRoprifh+5Ca2XRUYK1ONT2XSv35Bu0Rb64mXqKq0gCGIZjGoE3R7zO8GJ88IIztRrmo8/rt/PGlAzuqgkszBRJ5kwMGjGl7kLHc2JzjV7rtGTcVETQ6nwwWnUq6VGpieYUedzp643UK6LRpg1B8CmS41TAOqZ3m+MOx2VTJ0dDEs4JBgdDcRNpN73iJ2xzbtPwirRJq1Yio/gAYMSLx6RtHyxGMB7y29lfJCYow4c2uk8b43/wjqzDUx0qw+8nxEwOcAi1jI6wGHgOS7nL0qZ3VRq/WN2+pOEDs7wDU1LLsSRT8VS8hTYuB+j3gRY60qh546dgd9AkBHQ6i0F/KA8Vbu6y1eVp9Ab/AELH9g41ZjtAdQTRGudH3iQAra7bDSTY7sI9SHHsrrpkb2+fQe+3vhU4bXilJsKY0m14UagfdSG9ziDj3VGRM+IeUd/qmvgGbapS8XxKdJ3vEcz8Xrzxp4GO7q16HJWDp+rUnbyBBGBPC8+yTp0qXOoroNrCFY6viAI2sCedsWOIcVRGoZrqGpugILGbiL3h136NOBxMx52PC0mRyBoDhuVQ7fZ7xpSDGykuATB1EaZGx+E79cJmeqwjnorH/pOLfEaz1arO3xG7RcC30UCBfkB1xT4nl2FOqCCTBXY/EQw6bAq1/wBE4EeXSPutl1MDYsbH0OcNVbrRlDFNB0AHyti7k8xFei5BPjUGNz4hE9eeNeW4dXCCaLnfZbxCttvsy2AnfoY8XLVbOKLkIy20nULgg6fW0bnbrDsa9ktgd1DKnx58PQ54sjbfv2/NNRzCpl3cEEaSZAUbjSBbc3iTJ2k4v9j8j3mTdWEB5A5RcxA9xha4hnjUpVECkEkAeZENvzvB8xf06B2XoaMtTHl9OX0jGo3+21wOIw35uTZ/RB+xmaanOWqEalJ0+YkkR7cuQ04Zs/l+8pPTOzqy/vAj+OFjtLkTTqiuhIMgiOoM/wA7cwx8sEsh2mpVYVQxqRLKqloAMEyOU+/lhPbe/qjopK8p5C5aaDiAykN0jnz+uNDZdCZP8sdBo9jkqFqiVhod3eO7Mgu7OQZfcEkG287YM8P4HTy6MX0uNIklBspdiecnxfQYwm9Ok1Heguuf1uLwxtqPp/sLlBy9PmFiLz0xto8NDqPs+QmAenXHUq2UpIprVaSALBCKgJnYTA8TyRA2BPOJwHz/AGjO1JQBBIZQNJjpUIIMbE6QoO7DfFzemkcvKFd1ppO0Y+f+Ehng6fg+p/niDhtL8I9z/vhyo56vr1I9SrNhGsoTAJtfRa8NyMgEXwd4V2hDulNh43JEDSxUqCx1lSVjwmLg3HhF8WHpZq9Z/nxVA64268MX8v0XNk4an4AceJw6mWjSL7326x0x2rGrMUQysp+8CD7iMM3p9G9ZUn9W1Ajwx/Pgk/inZynRZSCWVyVCkxpIBaBpgaYB5TtfCPXyaU676RCX08x8UG/qDjoVevVqspdIYCyQ1mIE3IGozaYA/M2cx2SpVNLMzhxTVCVIg6ZMwQbyTiMsL5nv03Ww3J+KoxZo8ctcQPgFzmkwLqi3ZmCgebEKJ6XIx2LKUBTRUGyqAPYRhfyvZOjSqJVaq50NqAYoFJggT4bxM+oGNfHu1mn7PLL3tU2B+4p23uT7A7eYwRhYpiBvkpup5zZ3CjsPgrXazj4y66FP2r2H6INp9d49D0xs7KcJFGlqI+0e7HnGwE+n9WwO7N9nG1nMZlu8qkyCeRNva1gOnyDbg7gUsoeY6kF7W5XXl2/RvbeB8UeenUB64WcvX101vJXwt+stifQ7jyIw/OsiMIvFeGvln1KJpGxEWAuRPMAbA3sY5CczqOK6eO28hGYkwik83BQ+gP8Ai2Mfd9tkH8MXMomly8vRZpQEOCpVTAEMpA3BiIuPIYyp1Ec6liRY9QTFj8h8sYitDEAagRFQAAEACzd5Eq0cpBsIiMZOLIA/S4lu1LSnZqZYAKs1cmp/zFWsw+9Vp0yfmiqfrjQnB6Tgq1GmS1optVo2mwjWwJ/q2ND8aA8KsjLyNRhRN7gCZP7RAXrG5vo4I1aWXycaW+W4wW/LyoHbSW1CjGglG7BaT8/2ZpCmXR6gMnShpzKqYYgAkwsHxfCwjTOE+qiqbifPbHVqvB6LafC0KulVDsoAmYAHmT88as7wyjUAU2AvAexjqNiPXG3H1+GqIcfgFjv6NIXbED4oF2TqpWHdLlmrMASxLKqEbWqsJBvsDNjGLHDsjRWlVqVKaJLfZ0ioq6Sp0sutlIY6rFQSSdIsSMe5zhGWA+GpUMjSq2ULOw0hdIbaRPkCbYaOzHBCxStURURL0qSgBQ1/EQLWkwL3JMk3wQMpkjdcdi/gofZnMdpfvXxRfspwb+7UfF/mPBfygeFfYb9WLHng1iYmKEUBSxqJIjCVxHK93WlhNOpYjlquBPUajHn3gHIS74ocTyAqKRAM7g7H1/LDjcUq5WX/AD+cJIGVC2dXZhSA0sxZQ2pjqudJsyweiHoQLvEqIqoQyOWZTpZh4liGCFt4JNrWvi4K7oRTdWa9iAS8C5kD/MjqL+9sWaxldSsCvIi/9HFPggavag8jImaG+zgoJRzSRTeQFKqpIE+IgruZuDYEzYx6+d6UliVaGhukkC5Uk6R8JgWBEgHl7UyKqtRZIlpEgMBI5qeUj+t8baWVLcxsI02tsVP4hJMAjnibbrdBSZDy80djwtbamGjburLpKsyztY7wIIMAwLXJGLFChvBMQNUmVEczN7D3gDeBi09BgYbwgC5aAPIYrZzPayKOXBLKQWaIudpP3AN/xG0RGoTDbTxsfKfNsPqqmXoHMZtgohUCofJgCW9wDfoSV5XfaVMKABsBA9sUOC8LGXphQZP3mgCSdzA8/wCrYI4cnagteKPTuq/EKYamysJBH++Frh9ChSoAiroq71FY6mLnf7P4ieQK3IA3GGs3j+uRwC4rmNFQgVEp6E1guurUbjSLiIsbXvhDik7hTtQ9yocL449JSKtMrLM0XMamLRYSDe8jfBmjx7L1FjWsMIgwZ67csWEopVRWZQSQD/RGB2a7K5d/EySepif3o1fXEjpKi3xB6EfJWMxkUr02pCu5RljwtTJA8mKlp8yZwvVuzNWgT3RaqhM3ILTy1qbP0DC4tHXFjMdhqWqUrVUgWhja9o6Ysr2dzCgac5Ut+IsfyIHzBwmnTwk9uvkEe5UcvwTM1hFQd3T/AAsVj/8AknhP7UHDHwzglKidQGp4jW2/oOSj0wHPCc9Ns5aOYH/1/jjauQzknVmRA56UHXnpw7nkiuyZkbWnVRJ9SmXGqtmUT4mVfUgYW6XDKjj7XME8rO4Bv1ED5Y2L2SSTJHrBJ+bEnEK9qt1n0V1+0dH7hL+ai38yPQHATOdrKrnTl6RY9QCR9YP0GDC9nKQXSxLAfdYll6/CxI+QwUy+XVAAqgDyGFsmt59iScv2YzeZbvM1V09FEkgHl6eR+WGrhXAqNAeBZPNjc9MEeftj0HDWn0Dkr3ExiGxCcMprLGDoGkEYyOPBzwkkucT7M6r0mKHlG3paCB5THQDAV1WlpSro8O0MpUHzTUDNt4Y+mHatm1QDUwB5D7zHoo3J8scr7UUqFPL95Sop3lWoyM7gsVgx4NRNuh999hciOOrLQr4Nd01x9yZKlcxI8QPQVIM+qRH0xXos4Hhouw5KCpK+Q8sJ3Z3iFTLV6bISVgB1mQwhS0yYBI2PIgeeOt5biodyirFnKnrofQ0ruLn6HA0OHBKLAPzV0880J3I+STeJ1syV0rlnTUPiPxAc7Wi3/rF2v2apBUAMu5XSEqEnSCCWLc1jnpmSIa4wxcPDM9+8sD3muNOu0BPIeLa2252v0MiiEsoAJ3gASepgXPr1OD48eKIU0IAyyyG3FDeHdm0S7trPpA/MmTzYkk7TFsHAMeTtjLFicADhTExMTCTqYmJiYSSr5vJrUEMNjIIsQeoPI4X+K8EqKNVKoCZuXHji8eJSrGP0icNGMXSRBxIGiq5I9QNJK4N2dd6PeVXd3qCSVdQRMxYpyFp1X9MecIy2ban4Kg08iAqzB3BCnffBfOZfSVoA1HV5+zVlEKN7mDpuBExfbBnIae7XQIWBA8sPxuqRG1zhQqkCpdmi51V31t5ktY8r2jBnIcMp0RCKB1gAflti5iYYuJVzY2g33XkYkY9xMRVi804G8cyeumbE7SASpIm41C6+o2nBPGFamGBB2OHBoqL22KVPgtTVRQ6g1twdQjkJ52588XtOAFCr/dqmgg6GI8bWiAQAIXTACgSTNxjKr2wya/8AOn9VHYH0IWD7HEXva3k0pQRvkFNBNexHYx4FwEodr8o0faxJjxI6j5lYHzxlxPtVlqJKtU1ON1TxEep+FT5EjEPGjq9QpXfZptWnSb9KKK5mutNS7sFVRcnYYD8D42mbqVNKOFpxBaNLTN4HO3ngHn+3VGohU0WZTyYi/PkbX6E4HZftsaS6aNCmqzMeLfqTqufPAzs6EOHmFfFHM6VlOafIb94C6VHLGjK2LLyUwPQgGPaY+WEEf2iVR8VGnH6xX85xayH9oSAnvqLLqMlkYOANhIIBgADacSbmwO/5KD+lZbeWfmD+qe4xIxWfiFJVVmqIoYSpZgJBuCJOME4tQJgVqRPQVFn88FWEBpd6K5GJGPC4AmRG88oxoymfp1PgcE3BBkMNJgypgiJG45jrh1FWIxIx7iYSS8jEAwL49xtMsokFmb4VH1LHkv8AE4SM/wBq6zkyWVeQQ6fqLn54cC1TLOyPlOfEwVr0WCMAQVaoCI/RVgT1Mgi825nCV294exQBKXhVhUZ10gm+2mJNpv8A74pLxdjuTqEHUTJBEEGTsQROD3AWavTzE+IsgUMxkF/EYn0K+lo3xXNGXNq1bh5zS6tJS32V4AtZ+8r1Ep0QRYuoLx92DsLQT7C+3TaGcyoZmSpRDMfEwZJPqeeEChw2qFIWlUF5P2b267DfFYUCkGd/l03w8MIY2ghsjqD3OtzNuy6zSqBhKkEdQQR9MZRjm3D861IhxKk8xYH1/EPI/THQOG5wVqa1BzmfIglT7SDfEyKU4JxKNlZjHuJiYZXqYmJiYSSmJiYmEkpiYmJhJITxfh5bxoxVgD4gSCAQNUQP0R8sbeD5tGVUVShCKwVonQbK1iRBg+dsETjl3bDtAFqvRy66EJ+2ZLM5nTuLx6RIk3kYhLMGN3TxQOc/y/H2LpYzdMtoDpq/DqGr5TON2OXZbs1RKowrgEDX9mFQhRpZ4JEkqDPkY5Y6fTWABJMDc3Pzw0T3OFuFKyWMMNA2ssTExMWKpac5mVpIzuYVRLHoOZPkNz5DCp2l7bpRAWmPGwnU4KqOlt2Ply+mDHa9oylQfihd4mWHPCbluNVRUdG2mOo6gMDa4O/ODgDMyTF5R37+iPwscPOpwuu3Fpa4nnqlYh6tRnIkiSYBIIsAQBvyxY4ZwM1Vp1WqR3smnfw6UBN4uo3+YtgrxrgCPReplqempBJppYNNmKrsrBSYi1/fFPsxxhhSVWUPSQaVZrBAw5tM3DEX/CY+HFOLG2Rhc42j8nMqRrYhp9nqVo/w+p3gpqupm+HR4lYbEhtiOpMRsYwNIA2Fv53x0HMVaqyRUawJOrSAdyZIAIPmPW98I/EMuKdQpEQfhO68wpMAEhdNxbpOA8vGbG3U3i1sYOW+STTJV12/P9FXjGSDGsnEpgsYUFj0USfkL4ADSeFquIA3Ks0tP3yF99z1PkMV3jlty6EcvpjzM0mS9RWQH8SlZ8hIv6Y0l4Hn/wCRNh8zGLfDcaFbqhr2i36tgFvzWZ0hfiYgRpG4C2G52xry+aDfdZfJh/ESMDs5xPxsbEWA6Qo0iLTG3PGYOoK2jcgdVuTuPQbY6aTo2OItTnEEDcriIv6jzHTaWMaQTQFe33o7k89Upf5bMFO6gmDPIqLNO22OgUstTp1cshfu6zATBiYUArAtJgjpYnexVOz3EaK1BqpUaRJkVVUDSd48eoKp2kEbgc8YcR4ga/EUdDIFaktONtKuokeROo+hxmY0giYCHarIHuW1m45yZC3RpppJPr6LreJjzGnNZpaYE8/Tlc7kADGwuYSd25eKwBFmpCPZyWH1XCPmMwARh843Xp5ruy9SlQKOdIdhqYMNPONM+E+3mDhWz/YzNDxBVqA7FGB9DBj6TibXClm5WO8yagLW/sjSpvVLuupUGrTvqawUQbE6jN+mH2nXLxCrbqxkeyKR9cJHZyi2Wo16lYFGQjSCIYkC3xCLl42O5wwcN42alLW5RLkeoHPxOI6Wm4OEAHFXxl2PGB3O/tWPFu0/duqqFJiWMsQBsBEKVbnfYRvNtK5nL506f8uvyJMhj01CNXvDdOeFLtSwXMMwcEOJWGU7AAiATG04JdmGShTbNVIJA+xUmNTEaZHUbiRt4umEWgcKDZ5JHlrx5e6qZ9jSco8ghojeD1nptfzx0DsPP9zpz5/9x/jOOTZnN6311GtqljtOoyYHqZjD92W7W0Uo0qbU6iAC7kArJuTYzGonacI8KGJpD3Ht2TziYwo1VdQykMpuCDII9cZ4gtFTExMTCSUxMTEwklMTExMJJUuM5k06FVxuqEjyMWOOLky06S0XIAkzsI9rfLHcczSDoynZgQfe3PCjW4Xl8pq7pXaqQ0PBcUzzLHYEK2oDchNidxZ8cyuBvYIvHyBE0ityqPZvhxXuhEkSwIvEgggHb4fDhs7Or9jOnTqZmAt8JY6IC2HhAsPW8zivwdO9VqneVASxGmRCjlFul53v5YM0qYVQqiABAHQCwxexmkUq55vEI2WTNAk2A3wicR7fHWRQpqUFtTz4vMAEQPXDV2kpO2VrLTEuUIAG5tcDzIkY4u3iVdIECJB2sIg9IP5YDzZ3x0G9+60ek4kU5cZN6rZN2f7Y9+nd1qYS+pXUnTqCtpDKbrJgTJ3xlmqCmKgnYNKx4gPGBtf264UDSOiOcH+h6Y29ku0wkZeqdI/5bMbD9Anp0nb8syVz523yW/RaU2NHikaNg7smyhVDgFGBI22sfMxqU+kYC5bg7rWKoqGkXDNpGrTBDTBIOqVgw0kBZFhgr/h0OdBKypkWgXkRzF9XPmY3xu4fUqAw6RH4RAFvUhhM3F9pFzDQzOi/t4QksbXmzyjFNFCqANc3EkKGvM+a+YEch0wKzXZKrWqtUqVo1GwWkzwNgJOjYc4xcyNcrVdRCl4YEg6b2gst9wx3Avghms0aWk1BTg8yXUHzD6ip/a0+uNyOOLIiDiNljyZ2RjSkMIBQHKdj6aMTWcuOSwaQj9IyWPosYO0c2qoVo6QiWPdxSpA28IIBZmkgbb85tjRUzhlStOotQ/AvhQHozQWLINzfy3ti7S0KrJpapps+lC+pj42kAHxEmTNpb1i5sUcO0YVbp58q3ZDj7BwlzjFb7LME1AH0MwXvagIAVp8DLvIEzYzvAxzOsvwwTLAFvIhbR9PkMdQ7QUHpZKs5GgtSZWVaIAGqLFgR0A1bdAJM8lzAaNRMAifQf+saELGuFuHCyHvc06WEi/byvKFIMwOyr/7jB3I7R8vS2B/D8qdKyreMzpA5DaTsOZv1GDJyVSk7LUUBhYgEGDfoehGM7qOZG/DfpO5NfIrb6PgTR9Rj1A0AT8x/lQ438I4klDMK5XUygsqzALbLPlcn9nGioQASdgPywO4eNRaqfvGB5Af7/ljl4Dp/E9Pqu6yR4lQj/lz7u/7JupdtM4KmtqoI/BoQJ6C2qPVpwW472rWulEUiUcyXIg6IKmASNzAM8hNpIISMpkGqVDoBZoki03gXPTpg/X7LV6FOnmGps8kipTUamRTGkwNzYz0kDlfY6fLK9/m3Hqua69BBFj3EAHg1Q9FTo06dViSdWxJIM3Mgyesbjpi6mar5TxUWmkTcWIk8mB+WoQdr4pQCBSSnUpgwWaqGEKLCJu3oNoODMo1M022I0z9J8uuNkgELhfEfG/YlB+Mcdq5wgHSiKJIAMTcSRq8R5AW5nGNTtBVACUylFR/poBtzLfFPMmfXrgdwdToefi139lWPbc++Ms9RBF+oI8o39iJHvjncnMf4xYDQC9D6V06I4zZnjU4i7P0Vqvn61VQKtQuAwYBr7bTNx7HbG/NcQpv/AJmlNCHu6SKwQmAoII538Ra8CxM4otUCiSP5YHZ4F6oRehE+pGr5AYfBnmfKATsm63iY0WK54aA7b6rLhtMT3jAn8IJ+v9fywTp5pibwYO0GYiSdUwLwIvj2pllVQo2AEYt9muy9XOPU01xTpqQG8OpuchdgOW/XnjoT5V5+xplcQE/9g821Sk5Pwh4U9fCpJ+o+uGbFPhHDUy9JaVMQqjnuTzJ8ycXMUlbTBpaAVMTExMMpKYmJiYSSmJiYmEkhXHM0yhUQxJmoRZlpgHUVPJp28tUXGNOVRavdilTX+7IdQc/fbxDwDmJJJdtzcTvjZx7KgqXO2mKkb6RcN+yZPoWwM/8AlK0VFNqTl1hQwjQ5IGllYm4O/OL9DhDc0ndQaCi3BcilLXoHNVLc2KKASTzMyPUHBTGrK0tKhZkjc9Sbk+5k++NuEmUwg/2icKprTqVgqBoGwIYkusmxGrznqcP2FHt9lVqUKxvqWk2npIGr+vTDOYHtII7FITGJzXA1uPqudDYYU89lG70hAd/4kD0M4aco0op8hirl6UE9Qxn5n+H545uKQxFxC7vJgGSGA+9WuBcZzFD/ADYqJAA5sIkiI5SSPK3TB1O1y88tW9JWPn/tgBp+Rx4mwPUA/PFbpw7ctFqB6Wy6Dj+SIf8AzSstY1FyrqNIUAMWNiTcxBktcQBYdMMHBu0+XzQJJaiRAr0mEo/4dK+u4HIEQZGFJUxtFPqcFs6q9jNAaEDJ/T8DpNeo/VdB4x2jy+Xp6+9psT8IDA32lgDYA8t7R6B+D8fyig/bpUdjJAWqzEm5kAATJJwptGPAMXM6yWigz81RN/TYlcC6Q0PZ/lMXabj1Otl6tNUuQAkLUJJn3Ata5545+2SruwJphVF4ZlvHW/0wyoBGJU8sRl6zM5ukAAFPB/TeNG8OLiSPd+yw7NajXX+8sqU1uYUsWIuF8MkSfLDBxOrk69VnL1qZbchUZSQAJ0zqG3KML2nGcYDGVTdOkV/PatU4Pm1eI6/h+yodoULWoKwpgeLUwLEgnxQNhESALRzx5laWlVA2i3vfBaku58jgXlh4VHQR8rYi+bWzgDfsrMaERyk2Tt3T9/ZXlf8A8irG7KgP6qyf+4YfXMAnC5/Z7lO7yak7u7sf3tI+ijBziFSEbqRjo8aPTG1q4nqE2qaST2lInbTOa6lFgLAspM+4/jgQxxt7ZCKesC6Op+Z0n6HGgGRjQLdJpcvM8vAcVXACljuCCSOsDqBM9PU+26h2dq18q9ZSoGliEYkN4ZkWFjAn5YwIwc7IZ3SzUWPhqbHo5Gn6iB6geeM+fCikdrI3W10zrGRE3wA7Y8fsgnAuz75rUpKDSPF4j4p2KwJFxvykWx5V4T3LQRDKNLSoBsBaBYcjaxnni3wnMtlKqsQZTwuvVZ0sPW0jzUYa+0lJalJa9OGFhqHMEwD7ExHn5YnDjxwHyjlLMzZ8+H8Q7t5C5/WucOn9mvhoT/qOzfWP4HCZnpGo9ASP4fXDp2bfuqVNIuqrt53PvM4MDdVrIhfoGr2p3xMa8u+pQeuNmBTst1psWpiYmJhJ1qv54l/PHpx6MJJYwfPHhnzxkxxSq8UpCfGD6EX98SAJ4UXOa3krT2goaqD+JwVUsNLESQpsYPiU7EfxxzHiOWY6S+osFCr8UKB8IHWOpkm/pjplXjNEjS15BB2IvyN8L+eylC/dIgDd2RAAglij35W0/LE2nw9yFU4eP5GOTbkaxenTe/iUH5gHFhvfAZ+PpB0ibAi8b9PbGmp2gvYDbefLaOuGEbj2Sdkxt2JRLPZvSLTJ+nmcLvEQ7oyEk6kYc+YI98azmz+KZXmeZ5Y2ZWS1IkzG9/MnBAjDQs+TIMjlzbI3pIRMkAfQY0NVCOwYwGgg33iCLeg+eNyZgLqQIx01GXwlbQxWR4saVJqAkUmaG0geG58vFjkRC4vLQL9y9NdlsbC15cAaG544WT5tQLEk8vC2/wAsYUc7TgeJoFp0ty9sXf7pUDgmhO19SQLeuM6WSfSfsqe4trE8/wBE4t+731/Y5BnrMV7ys/NV6efpfjb91v5Y1HOreCx/Zb+WCdHIvpbwUx+3E/8ARjNMnU3imSCLd4fn8F8N93yf+h+YT/fUA/8AM35FBjn15Bz+ycZjOiNnE+R9MF2yVaG8FM+K0VPX9DGynk6o0FlQW5uZBvy0Yf7vk/8AmfmEx63Bz4zfkUGyud1uqKHLsYVYMk9MOtPsqvdgNVdaseKQGpA9BEN5TNyDj3sRwsB3qsULp4VCnUFZviYEgXCGBMfER54Zu5aZ0nxSIItvpAPkLX6Qfu4MgwGNHnbuVnZfVpHvAjfsO42tJVTsrmvuoKg3DI4v+9GBPFqL5dVNWnUUsSBaTaOU+f546PXqqrhmbwUhBkiSSTb1c3J6TOwOE7i+bqZgOEqItSbsWgIDGkLzBi/lvvpOJfdkR4tVnruQyrpJ1bjhIK01eTaTFpttO+N8sF8MkgQN/i5X9ceVciaNSJRpg6wTFrG3XFzht6yaoZe9ViBOykvckxyGAn4pEgjA7rYx84GB0znWaTv2fzFcNTyupk00jTUnqjlalUg2LHQQgjkTscF+0NeohFzpjr+eKtXiQasKg02YMJP3e70FJHmS2K/Fcw1ZwbAHz28sdJEwg7rhMqYOZTbtCeJ5dq1KovikoSN9wJ/hgFkw5QfFttvynDQutVUDqZvflhcahmKdZkoh2SPCVpaxdQYmLGSR5xicpANoKOJz2ltLQQ07n54yqOREaieoJ/hzxiuSz27UK9t4oR/3C/scGOHcEzAIqGlUY0pZVKhdbkeCxAspIJgn4eeKS4K2PFdqFrzj4JIlia2kd9Hw6hAF/wAUWaLWG0497O5ipegxbu6p0kXsW8OpfOY/PlgMOH55W1d3mC0tdqZNzPRDqkmZ/PHn+G8QIUmnVtNu7ePom3thrFUryx4l1hW+L5d1qJRYHWzBSL/rN7QMEzWdWkEg9L4tcOoZiqxNfKuKiJ9lXKGTIujAAtEWDRI8xi0uWLBfBVkEz9k/h5QfDvOLoXjuh8jGcK0DZMHA+IEqAZv64OThLyGXrJMCpeI+zfkd9rYcKFXVNiLcwV+U74qlAuwjMQv004LYffEGJ0x6cVItZacTSMTEwklhUohhBEjp/W+B/wD8ey/+n/1P/wDbHmJh7KYtB5Cy/wAAy/8Apj5t/PA7i2Rpo2lFAPdOYv8AdZCu+15+eJiYYk0pxNAcKC15Otk2JVgNWsqLPeQXWIsPDa/4cGl4PRH/ACx9f54mJhBxUXMaDwvTwmj/AKa/LHo4XR/01+WJiYeym0j0Qir2GyLEk0YkljD1ACTc2DY3cP7O5VHcJl6YCwANINyASb8z4R+ziYmIhoBsBWOke4aSTSIf4RQ/0KX7i/yxSzNPLqSoo0pG8oIFgeSybdMTEw9qFBLOb4h9rCUqUA6Y0IGJNl3Uhfm3tgzRzCJXpUGpUxUqSWXQvhUKxBLgQWOnYDrfaZiYve0ACvRCxvdZv1Vri1ECpTVAgkNKlFvEEeKJXn1xWrUaQINSmFmACYddXKGjWp9otiYmKwNlN8jg8BbKuQVWHghjYEWJ3gagZ6xceeI+Z7lNZqaUG5YFxt0A1T7xiYmI2rHcWlrj/EmzL0qSqE1sAHgXL2DFJNgAd2m8R0e+G8Np0Ka06YhV67km5JPNibk+eJiYcqEW+5Vnux0x73Y6YmJiKuXunEjExMJJSMTSMeYmEkvdIx5oHTExMJJTQOmPO7HQYmJhJLLSMeaB0xMTCSU0Dpj3TiYmEkppxIxMTCSX/9k="/>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AutoShape 8" descr="data:image/jpeg;base64,/9j/4AAQSkZJRgABAQAAAQABAAD/2wCEAAkGBxQTEhUUExMWFhUXGSAbFxgXFxgYGBobGhoaFxodHBgdHCggGBomHBoaITEhJSkrLi4uGB8zODMsNygtLisBCgoKDg0OGxAQGy0mICQsLDQtLDQvLyw0KzcsLCwsLywvLC0sLCwtNCwvLCwsLCw0LCwsLCwsLCwsLCwsLCwsLP/AABEIAKcBLQMBIgACEQEDEQH/xAAbAAACAgMBAAAAAAAAAAAAAAAFBgAEAgMHAf/EAEQQAAIBAgQDBgMEBwYGAgMAAAECEQMhAAQSMQVBUQYTImFxgTKRoSNCUrFicoKSwdHwBxQVM1PhJEOissLxFtI0c5P/xAAbAQABBQEBAAAAAAAAAAAAAAAEAAECAwUGB//EADYRAAEEAQMCAwUHBAIDAAAAAAEAAgMRBBIhMQVBEyJRYXGBkbEUFSOhwdHwBjLh8UKCQ1JT/9oADAMBAAIRAxEAPwDtxXGNSwkkCOeNuOe9uu0zf5VE8yJ5SNz5gbR1ImwgyaLKqllEbdRXvaDtQZ0q+lOQUfaNzn9BT1McsL9WjmKylidKg6tKbg8yXi7ekY38CyGti1Qsx3JNyef89sMNCvS0ppqFC3iSUbSRBuykAlSL8tt8X01g8yxDNPkuPhjYd0nUKL1YVjqEyNQn6xhuyWTcLNlMQSsrt1iMaU7R0dckBSAFMnwp4mlgeatYqbSoB5gFgpOdAZwBImBOxPhkfiiJHW2JBzTtSg7HmiGouQDM0Ko8dOoFYT91RqEbMoGl7bWDD8XLBngHGNY0MQGFips0jp18xuIwL4nlBVdZHgVwRDLKEKZ1JpIaZKm8gNyxbzuUFXxKQKg2J2aL6WHSRY7ggHlBHdI3VXZExZJbTXHdNy+RxNOAPAeMFnFNxpeLi0ahvB87/I9MF+KZ1aNJ6rbIJxEilrRyBzbQLtRx9qJWjRhqzkAWkLqsLc2MG3kSbYnA+y+k97mW72sRfVdV8v0j5x6WxU7F8MZqj5qsvjJIXrfc+Rg6R5eplywjtsnaL3KwC4VeOdtqFElU+1cWOmAo8i/P2nGHabOuzNRL1KSsAPCEI2UmTE+IvpsRt54S852ddAWTxoOlmHqvTzE+2MzKzSw6I+Vt9OwoZDqndQ7D1+KMP/aFWPw0aY9SzfW0Y0Z/tvmKqqtMLRtLEeItf7pI8PnY7i+FY9OeMlNx6/nbGb9unNgldH90YjacG8fFX62fruSWrVDO8u35Tb2xqFWpM6ztG/LGabchsL2ubAeuDnD+yOYq3K6F6vb6b4rjE8p8tlPK/FgHn0j4BCU4rmF2rMOW/L13wZ4L20rIwWtFRNpAAcE85sCOs/7YLj+z5dBBrtr5FVULPmDJI9CMJPFMg9GoabiGUz5RBAIPMGf6jBR+1Y1OcdvfaCacHNuNoF+6vkmyt2/YE6aSRNpYz7+GxxnS/tB/FREc4cz9UH54Q1F8bGS0zin7xnvlEHouJxR+a6nwrtXl6xCipoY7K4i/QN8JPlM+WD3d44TOOq/2f8SatliHJJpvok3JGlWWTzIDRPljTws4zHS4brD6p0oYrfEYdr+Sz7Sdl0zE1EinXA8LgRqI2DxuNv6AxQ7JZ2op7qrCsYJSIgkw0QIkNzFiGHPDlhM7b0HolMxSA+K56MR/2tAH6wXrbTB7LBcO4TlGMHsJJAAvfljXw/NirTSouzCcCuO5ou392piXceI8kHU/T/fYsAnc6ghPF+J1cwzUcs4VfvPzj/xH1OMctwHu50tqZhBZr25gD7gPQb4ZMjwhKVMIg82PNjzJ6nG7+6YtY5oWfkQyvNdksf4aykAtcXEIxMHnZdvPGB4eQd2AFwe7aD+lYbA9cD1jvrmf+KKARXJ+Fm0hAdO19NwAAz7AYELl9dJZUx3Kxpotu1XSCS7BnJEgHd5tpWZXjOUm9OiA3TS/D6ljyJkEgdYmOR8sW6fD2IZhDG2tefsRcCbiLg3HNSW4XC5dBpJG2kASLm0Dwj6DGs1iZCDTPS5+Y3/Zt+kMM+W27pRYPhy6mnZBdYOsLL20khUAI2IuQCwEyBboeWLtOjrojUARspiGUqBTaOhLKx85viqMu9NUQo2oCIA3MwPF8NyRued8X8rlnRASwOrxGLp4vFtyHKecbjbAWPPLI8+I2gOEdNisjj/CNEoP2frPQrmmzSrGDPXZTfqIE/qi5BJdYwo9o8kzIKiALUWQpHMG4/6gI3gmQbYYeDZ8VqKVB94A/MA/kRgx/qFRjuP9ruVq7QZopROkwzeEHpO59sIOZ4aukPJkwAIBMfdHIDckkwBJw39pRremnLn7/wAwpHvhb49TK1aZJhRTY32syFj7Qvz88Pq0RlyEnb4+Q2E8K5wHP0SoRN9wbw3nJUG/pG8EwYEdqMmdARKjBS2rQFLBQdXQyRJbSOUn30ZVoNMwQ4AGwBs6obb7arxHxdLuFPKhmlpIggrycHk3l+ckbEgwY50gNncd1JzI8TIbQ8h5Hu/NJlThFXvKL1FkmmkSQabLTpKBrtOo6fhE78xfHRnpEyAASeTbb35G8bWN4xUalJIKghiGiLSsAHoI0rHpizURmVgDc9ZuOYkbYs0FoO6Z+S2Z7abVJYOaAY01p6NIGwlJO4DCzRa/MyYxlr89/wCv4j54xzFWqrItRTfdYAFxssSIWIAmSWkwqnC1nc0wGYFU6agIVANiJ0t+tMLH8icCFm6A+ymWUkbI7nWalUSugPhs48twfW0E9LYJ9uc4Ki5eijWqt3hvuiqWHrfSflgLl1rsuhlYsaUiAGhtLMCTAEzoETESdseZGprzORSdSKShncd2GUezFVPp64uZxv2R+JqDNB9yf6RXL5eWsqJqb2EnHOeJ9tK7zD90CfCFswi8Tz8yfpjonaDJGtl6tNfiZfDyEiCAfIkQfXHG81ljquSrLYyLjqCDscZmfLIwtAND1XX9Hx4ZA4uALhVA+iP0uNtXIp1WAdhCVdxqEkAjmCpYTO+nygrTzJYkK2h1N7E7HziRtt1+aFnaMUiB91bfs/7DFns72oQaRmSQyWWqJJKkRpcAeKLeK5sNrnGfTpm6+4ReXDHjv0t2BHyV/inCqgqMwp+FrykkdTaJHX8tsDQPz/LDRke0VPUPtqR6kMqgefiIPsQI6nAHjtamMw3d+INDSPhki8Rci02EXxQ5hO9bo3DzCPw38VsV7lappuri+k3BuCNiCuxsdsdP7L8ZWssAyLlJuREakJ6rIgndWU3vjj1WtVYEJTYedx+Yxe4VxarQLPp0GQQIlZEg6hY3UsLdfOcaPT5DH5HVR/JZnWY2SjxYwbHs5/0u3NVA3OFDtdwYZuHoamqKAtv8tlmfiMCQTNifTBDhWZR0V6hFUb94t0B//XukehiLkYKZzi1GkAXqLcSoBkkeQFyPPbGtJG17dLuFz+PPJE8PaaIXI+JcGr5e9WmV891/eFvriizyIx0bjHbREBEBQf8AUuxB6Uxc/XHL+MZhTW7xKdRV+9K6VnmQseEYxcnp7Wbtd8F1OD1t0x0vZ/2HCsRg1w7i9WlQCU3NIFi7FY1MTAEkgx4QogfPou5bMioyqPVuhC8vSY+uDGksQApYsQAFuSfLAbNcR22JWpOYshu+7R8v4EX4Z2or0XDmq1WnuyudXh5lW3BG/Q7c5D32ooiplak7eFv3WDfkPrhP4B2VqVGU1aZSkPiDDSSB90JvfYzFsPvFWii56DG5giXR+J67WuT6sYDJ+DXG9cIP2Sqd1lPtD8AJM8huPpgbwnM1GQ1SSGrEnzCydIB5CPFbmTjDN5uMmAP+YqD20rqI9Gb/AKcENARFFgFUAnlYXvjTjaOSucy5XAAMKzosR4gSCPvbk+szqHri7l8+/VWHQjSfYi3sfmMLY7S0mJRY0D/mahdhv4d9PmJ22i+LlBtjIPQjbCa6OS9J4VDnZGPp1XR9UKyrxWBIOn+9N8WYGmCj3CC5UsQImXdoPhFxdQ/YCwJNBCwaqRfvpcMwPhMDxkfAo0CNzdyJZKikBtTZ2CwpB2Oqm0QT96CfELU1Y85ximSc0aZTvtIooojL076a0oVQ78yg5/G/KaDytdpsWj/GM2yZFRTJVqj6Q6KU03JJg3ghdPuMEMjxVKOTpVqhPiVQSRcsbSfU4U+JZxqhpoxcAM5AYq3kbg789jeb4IZ3N95Soq4ghnEG6kkMwUjqApOx+GxviWlBOygHOPoNvzTZxEgqrjYHUD6KWH1AxhEU1j7o0/u+H+GKVDibFEDKk6VlbkHwjnyv5HBDK5mmw03UmTpYEXNzB2bmbE4cAtNlWvcyZpa07obm21U3X9Ex6xIPzvj3sS4OXOkyA7AeggDFnNZbQGYxAUn5DA/+z2hpys/idm+Zm3z+c4nIQRshsNkjXHWpxW+Z9BHyUH/yOFvjtcvWUBSxpSiqJGpqgEzYbQBYjfzGGxb5xlYcwR7oR/441Lwqc+aoXTTVBJI+KoRpkHn4YB6FR1OK3nyhqIjh/GMvsQKjwY0Gos8EM8VIsFYgBYEmY8VzcKIEDDfTyOkTv9Pqca+MZQVKFRArSRKmOYuI5jpPnjZkKpr0UqSJIBFgQGFjIPKZFotzGK2VG4hvBVroBKA+XdwWzuBEg6j7WmDaPY48VOto3JxYWnDaiRERAEWnmedo9L+yl2t7RKyNSotuPHUHQfdU852LdNr7TdLoG6kzAM7wGBNDZRXAvINwRcHHNe2+TX+/rTT7/dAwJOpmC/8AaFJ8pwT7LdqjSpolWWp6Vgi7JIH7y+W45TYDzPFavEErKwZO8QSNp+yA9DdgQeuINlDxsVPJwjiuBLea39U5Vs0iVRT0/dEtawYlVB5xKn6Y5vkqLU8xk25CppJ9xv52b2OGXN5lXzjW3QrdSLBij+KeoEiOQ2O4FqTPkRVUmUfUp9dUX6eLFzBdrPM1vr0K6nha7c8OpNlalRqaF1CwxUFhDrz3wd4fmhVpq4+8AfQ88UO1yTksx5Uy37vi/hgeYWxw9hWtjuqVpHqPquP5keE+h/LAjheQWp42ECbAc4/rbBp1nA7hdcIsNaD7Y5yN7gw6eV2+REx8rNfFH9ETp0wo8IA2G3UwPzxcRI2/3Prgc3EKcfFzHXkRjeOJU/xfniGl57FOXs7EK3GMtRHPFBuKUh976H+WMTxel+I/ut/LDeG/0KiZY+7giGQzL0WLUiVJ3jY+o2P9RGLNbPEktTppTLAd43xSwESin4SRvqJ67zgH/i1L8R/cb+WNi8WpbBv+lh+YwTHPkRim2gp8TClcHOAv6+9bKtNUDOT4omW1FmJYLEhSB8Q3gYyqLjzN5cuuofDpEepdD+Q+uKFXig+6rE+3874eaB+hjq3I3+aWJmReJJHYppAA+C35WgquxAEkT77H+Hyw29hch3mYDnakNX7R8K/TV8hhT4ejwWezNy6Afx546j2DyWjLlzvUYn2Xwj6gn9rE8OPXPv2TdTnEeKdO2r9eUyYA9ta0ZV1mC9h6yI+sD0OD2Ezib/3viFKipmnR8VT1E29zAP6vnffbyuOkPlVPiS92+XpsurwIIG86W2kgSQqi8bnFTjC5usYqUGSlNlR6Z1frEm89I/jg721p6HpVQLgET5i6/QvgZVoOTdj+8T8r4Az81sIDHA7+myuxsN0rtTS2x6i0IyzO1Y0Fp1NSrJl0AAtzEybjBbKU6tJoIGhvi1VAYPVbb9Rt/EKMsP71UkCyTe9op9cY8RqCn3mnLq3dkK8hQAWEiRBO35jrgHEkqT8CMk+/19UdnR64qnkaB7voi/DKDMSYpBBXUy1UDwhGLaUAsuuJ5uSZ8IxiOGQlNhTosRTUXzDEgvVj4ubFbs02A0rhUo8WqGw7imPJDHpYH8sUOK8ZrAiHUCN6aso99Qn+GNxmPlu5aB8f8FZRycRoprifh+5Ca2XRUYK1ONT2XSv35Bu0Rb64mXqKq0gCGIZjGoE3R7zO8GJ88IIztRrmo8/rt/PGlAzuqgkszBRJ5kwMGjGl7kLHc2JzjV7rtGTcVETQ6nwwWnUq6VGpieYUedzp643UK6LRpg1B8CmS41TAOqZ3m+MOx2VTJ0dDEs4JBgdDcRNpN73iJ2xzbtPwirRJq1Yio/gAYMSLx6RtHyxGMB7y29lfJCYow4c2uk8b43/wjqzDUx0qw+8nxEwOcAi1jI6wGHgOS7nL0qZ3VRq/WN2+pOEDs7wDU1LLsSRT8VS8hTYuB+j3gRY60qh546dgd9AkBHQ6i0F/KA8Vbu6y1eVp9Ab/AELH9g41ZjtAdQTRGudH3iQAra7bDSTY7sI9SHHsrrpkb2+fQe+3vhU4bXilJsKY0m14UagfdSG9ziDj3VGRM+IeUd/qmvgGbapS8XxKdJ3vEcz8Xrzxp4GO7q16HJWDp+rUnbyBBGBPC8+yTp0qXOoroNrCFY6viAI2sCedsWOIcVRGoZrqGpugILGbiL3h136NOBxMx52PC0mRyBoDhuVQ7fZ7xpSDGykuATB1EaZGx+E79cJmeqwjnorH/pOLfEaz1arO3xG7RcC30UCBfkB1xT4nl2FOqCCTBXY/EQw6bAq1/wBE4EeXSPutl1MDYsbH0OcNVbrRlDFNB0AHyti7k8xFei5BPjUGNz4hE9eeNeW4dXCCaLnfZbxCttvsy2AnfoY8XLVbOKLkIy20nULgg6fW0bnbrDsa9ktgd1DKnx58PQ54sjbfv2/NNRzCpl3cEEaSZAUbjSBbc3iTJ2k4v9j8j3mTdWEB5A5RcxA9xha4hnjUpVECkEkAeZENvzvB8xf06B2XoaMtTHl9OX0jGo3+21wOIw35uTZ/RB+xmaanOWqEalJ0+YkkR7cuQ04Zs/l+8pPTOzqy/vAj+OFjtLkTTqiuhIMgiOoM/wA7cwx8sEsh2mpVYVQxqRLKqloAMEyOU+/lhPbe/qjopK8p5C5aaDiAykN0jnz+uNDZdCZP8sdBo9jkqFqiVhod3eO7Mgu7OQZfcEkG287YM8P4HTy6MX0uNIklBspdiecnxfQYwm9Ok1Heguuf1uLwxtqPp/sLlBy9PmFiLz0xto8NDqPs+QmAenXHUq2UpIprVaSALBCKgJnYTA8TyRA2BPOJwHz/AGjO1JQBBIZQNJjpUIIMbE6QoO7DfFzemkcvKFd1ppO0Y+f+Ehng6fg+p/niDhtL8I9z/vhyo56vr1I9SrNhGsoTAJtfRa8NyMgEXwd4V2hDulNh43JEDSxUqCx1lSVjwmLg3HhF8WHpZq9Z/nxVA64268MX8v0XNk4an4AceJw6mWjSL7326x0x2rGrMUQysp+8CD7iMM3p9G9ZUn9W1Ajwx/Pgk/inZynRZSCWVyVCkxpIBaBpgaYB5TtfCPXyaU676RCX08x8UG/qDjoVevVqspdIYCyQ1mIE3IGozaYA/M2cx2SpVNLMzhxTVCVIg6ZMwQbyTiMsL5nv03Ww3J+KoxZo8ctcQPgFzmkwLqi3ZmCgebEKJ6XIx2LKUBTRUGyqAPYRhfyvZOjSqJVaq50NqAYoFJggT4bxM+oGNfHu1mn7PLL3tU2B+4p23uT7A7eYwRhYpiBvkpup5zZ3CjsPgrXazj4y66FP2r2H6INp9d49D0xs7KcJFGlqI+0e7HnGwE+n9WwO7N9nG1nMZlu8qkyCeRNva1gOnyDbg7gUsoeY6kF7W5XXl2/RvbeB8UeenUB64WcvX101vJXwt+stifQ7jyIw/OsiMIvFeGvln1KJpGxEWAuRPMAbA3sY5CczqOK6eO28hGYkwik83BQ+gP8Ai2Mfd9tkH8MXMomly8vRZpQEOCpVTAEMpA3BiIuPIYyp1Ec6liRY9QTFj8h8sYitDEAagRFQAAEACzd5Eq0cpBsIiMZOLIA/S4lu1LSnZqZYAKs1cmp/zFWsw+9Vp0yfmiqfrjQnB6Tgq1GmS1optVo2mwjWwJ/q2ND8aA8KsjLyNRhRN7gCZP7RAXrG5vo4I1aWXycaW+W4wW/LyoHbSW1CjGglG7BaT8/2ZpCmXR6gMnShpzKqYYgAkwsHxfCwjTOE+qiqbifPbHVqvB6LafC0KulVDsoAmYAHmT88as7wyjUAU2AvAexjqNiPXG3H1+GqIcfgFjv6NIXbED4oF2TqpWHdLlmrMASxLKqEbWqsJBvsDNjGLHDsjRWlVqVKaJLfZ0ioq6Sp0sutlIY6rFQSSdIsSMe5zhGWA+GpUMjSq2ULOw0hdIbaRPkCbYaOzHBCxStURURL0qSgBQ1/EQLWkwL3JMk3wQMpkjdcdi/gofZnMdpfvXxRfspwb+7UfF/mPBfygeFfYb9WLHng1iYmKEUBSxqJIjCVxHK93WlhNOpYjlquBPUajHn3gHIS74ocTyAqKRAM7g7H1/LDjcUq5WX/AD+cJIGVC2dXZhSA0sxZQ2pjqudJsyweiHoQLvEqIqoQyOWZTpZh4liGCFt4JNrWvi4K7oRTdWa9iAS8C5kD/MjqL+9sWaxldSsCvIi/9HFPggavag8jImaG+zgoJRzSRTeQFKqpIE+IgruZuDYEzYx6+d6UliVaGhukkC5Uk6R8JgWBEgHl7UyKqtRZIlpEgMBI5qeUj+t8baWVLcxsI02tsVP4hJMAjnibbrdBSZDy80djwtbamGjburLpKsyztY7wIIMAwLXJGLFChvBMQNUmVEczN7D3gDeBi09BgYbwgC5aAPIYrZzPayKOXBLKQWaIudpP3AN/xG0RGoTDbTxsfKfNsPqqmXoHMZtgohUCofJgCW9wDfoSV5XfaVMKABsBA9sUOC8LGXphQZP3mgCSdzA8/wCrYI4cnagteKPTuq/EKYamysJBH++Frh9ChSoAiroq71FY6mLnf7P4ieQK3IA3GGs3j+uRwC4rmNFQgVEp6E1guurUbjSLiIsbXvhDik7hTtQ9yocL449JSKtMrLM0XMamLRYSDe8jfBmjx7L1FjWsMIgwZ67csWEopVRWZQSQD/RGB2a7K5d/EySepif3o1fXEjpKi3xB6EfJWMxkUr02pCu5RljwtTJA8mKlp8yZwvVuzNWgT3RaqhM3ILTy1qbP0DC4tHXFjMdhqWqUrVUgWhja9o6Ysr2dzCgac5Ut+IsfyIHzBwmnTwk9uvkEe5UcvwTM1hFQd3T/AAsVj/8AknhP7UHDHwzglKidQGp4jW2/oOSj0wHPCc9Ns5aOYH/1/jjauQzknVmRA56UHXnpw7nkiuyZkbWnVRJ9SmXGqtmUT4mVfUgYW6XDKjj7XME8rO4Bv1ED5Y2L2SSTJHrBJ+bEnEK9qt1n0V1+0dH7hL+ai38yPQHATOdrKrnTl6RY9QCR9YP0GDC9nKQXSxLAfdYll6/CxI+QwUy+XVAAqgDyGFsmt59iScv2YzeZbvM1V09FEkgHl6eR+WGrhXAqNAeBZPNjc9MEeftj0HDWn0Dkr3ExiGxCcMprLGDoGkEYyOPBzwkkucT7M6r0mKHlG3paCB5THQDAV1WlpSro8O0MpUHzTUDNt4Y+mHatm1QDUwB5D7zHoo3J8scr7UUqFPL95Sop3lWoyM7gsVgx4NRNuh999hciOOrLQr4Nd01x9yZKlcxI8QPQVIM+qRH0xXos4Hhouw5KCpK+Q8sJ3Z3iFTLV6bISVgB1mQwhS0yYBI2PIgeeOt5biodyirFnKnrofQ0ruLn6HA0OHBKLAPzV0880J3I+STeJ1syV0rlnTUPiPxAc7Wi3/rF2v2apBUAMu5XSEqEnSCCWLc1jnpmSIa4wxcPDM9+8sD3muNOu0BPIeLa2252v0MiiEsoAJ3gASepgXPr1OD48eKIU0IAyyyG3FDeHdm0S7trPpA/MmTzYkk7TFsHAMeTtjLFicADhTExMTCTqYmJiYSSr5vJrUEMNjIIsQeoPI4X+K8EqKNVKoCZuXHji8eJSrGP0icNGMXSRBxIGiq5I9QNJK4N2dd6PeVXd3qCSVdQRMxYpyFp1X9MecIy2ban4Kg08iAqzB3BCnffBfOZfSVoA1HV5+zVlEKN7mDpuBExfbBnIae7XQIWBA8sPxuqRG1zhQqkCpdmi51V31t5ktY8r2jBnIcMp0RCKB1gAflti5iYYuJVzY2g33XkYkY9xMRVi804G8cyeumbE7SASpIm41C6+o2nBPGFamGBB2OHBoqL22KVPgtTVRQ6g1twdQjkJ52588XtOAFCr/dqmgg6GI8bWiAQAIXTACgSTNxjKr2wya/8AOn9VHYH0IWD7HEXva3k0pQRvkFNBNexHYx4FwEodr8o0faxJjxI6j5lYHzxlxPtVlqJKtU1ON1TxEep+FT5EjEPGjq9QpXfZptWnSb9KKK5mutNS7sFVRcnYYD8D42mbqVNKOFpxBaNLTN4HO3ngHn+3VGohU0WZTyYi/PkbX6E4HZftsaS6aNCmqzMeLfqTqufPAzs6EOHmFfFHM6VlOafIb94C6VHLGjK2LLyUwPQgGPaY+WEEf2iVR8VGnH6xX85xayH9oSAnvqLLqMlkYOANhIIBgADacSbmwO/5KD+lZbeWfmD+qe4xIxWfiFJVVmqIoYSpZgJBuCJOME4tQJgVqRPQVFn88FWEBpd6K5GJGPC4AmRG88oxoymfp1PgcE3BBkMNJgypgiJG45jrh1FWIxIx7iYSS8jEAwL49xtMsokFmb4VH1LHkv8AE4SM/wBq6zkyWVeQQ6fqLn54cC1TLOyPlOfEwVr0WCMAQVaoCI/RVgT1Mgi825nCV294exQBKXhVhUZ10gm+2mJNpv8A74pLxdjuTqEHUTJBEEGTsQROD3AWavTzE+IsgUMxkF/EYn0K+lo3xXNGXNq1bh5zS6tJS32V4AtZ+8r1Ep0QRYuoLx92DsLQT7C+3TaGcyoZmSpRDMfEwZJPqeeEChw2qFIWlUF5P2b267DfFYUCkGd/l03w8MIY2ghsjqD3OtzNuy6zSqBhKkEdQQR9MZRjm3D861IhxKk8xYH1/EPI/THQOG5wVqa1BzmfIglT7SDfEyKU4JxKNlZjHuJiYZXqYmJiYSSmJiYmEkpiYmJhJITxfh5bxoxVgD4gSCAQNUQP0R8sbeD5tGVUVShCKwVonQbK1iRBg+dsETjl3bDtAFqvRy66EJ+2ZLM5nTuLx6RIk3kYhLMGN3TxQOc/y/H2LpYzdMtoDpq/DqGr5TON2OXZbs1RKowrgEDX9mFQhRpZ4JEkqDPkY5Y6fTWABJMDc3Pzw0T3OFuFKyWMMNA2ssTExMWKpac5mVpIzuYVRLHoOZPkNz5DCp2l7bpRAWmPGwnU4KqOlt2Ply+mDHa9oylQfihd4mWHPCbluNVRUdG2mOo6gMDa4O/ODgDMyTF5R37+iPwscPOpwuu3Fpa4nnqlYh6tRnIkiSYBIIsAQBvyxY4ZwM1Vp1WqR3smnfw6UBN4uo3+YtgrxrgCPReplqempBJppYNNmKrsrBSYi1/fFPsxxhhSVWUPSQaVZrBAw5tM3DEX/CY+HFOLG2Rhc42j8nMqRrYhp9nqVo/w+p3gpqupm+HR4lYbEhtiOpMRsYwNIA2Fv53x0HMVaqyRUawJOrSAdyZIAIPmPW98I/EMuKdQpEQfhO68wpMAEhdNxbpOA8vGbG3U3i1sYOW+STTJV12/P9FXjGSDGsnEpgsYUFj0USfkL4ADSeFquIA3Ks0tP3yF99z1PkMV3jlty6EcvpjzM0mS9RWQH8SlZ8hIv6Y0l4Hn/wCRNh8zGLfDcaFbqhr2i36tgFvzWZ0hfiYgRpG4C2G52xry+aDfdZfJh/ESMDs5xPxsbEWA6Qo0iLTG3PGYOoK2jcgdVuTuPQbY6aTo2OItTnEEDcriIv6jzHTaWMaQTQFe33o7k89Upf5bMFO6gmDPIqLNO22OgUstTp1cshfu6zATBiYUArAtJgjpYnexVOz3EaK1BqpUaRJkVVUDSd48eoKp2kEbgc8YcR4ga/EUdDIFaktONtKuokeROo+hxmY0giYCHarIHuW1m45yZC3RpppJPr6LreJjzGnNZpaYE8/Tlc7kADGwuYSd25eKwBFmpCPZyWH1XCPmMwARh843Xp5ruy9SlQKOdIdhqYMNPONM+E+3mDhWz/YzNDxBVqA7FGB9DBj6TibXClm5WO8yagLW/sjSpvVLuupUGrTvqawUQbE6jN+mH2nXLxCrbqxkeyKR9cJHZyi2Wo16lYFGQjSCIYkC3xCLl42O5wwcN42alLW5RLkeoHPxOI6Wm4OEAHFXxl2PGB3O/tWPFu0/duqqFJiWMsQBsBEKVbnfYRvNtK5nL506f8uvyJMhj01CNXvDdOeFLtSwXMMwcEOJWGU7AAiATG04JdmGShTbNVIJA+xUmNTEaZHUbiRt4umEWgcKDZ5JHlrx5e6qZ9jSco8ghojeD1nptfzx0DsPP9zpz5/9x/jOOTZnN6311GtqljtOoyYHqZjD92W7W0Uo0qbU6iAC7kArJuTYzGonacI8KGJpD3Ht2TziYwo1VdQykMpuCDII9cZ4gtFTExMTCSUxMTEwklMTExMJJUuM5k06FVxuqEjyMWOOLky06S0XIAkzsI9rfLHcczSDoynZgQfe3PCjW4Xl8pq7pXaqQ0PBcUzzLHYEK2oDchNidxZ8cyuBvYIvHyBE0ityqPZvhxXuhEkSwIvEgggHb4fDhs7Or9jOnTqZmAt8JY6IC2HhAsPW8zivwdO9VqneVASxGmRCjlFul53v5YM0qYVQqiABAHQCwxexmkUq55vEI2WTNAk2A3wicR7fHWRQpqUFtTz4vMAEQPXDV2kpO2VrLTEuUIAG5tcDzIkY4u3iVdIECJB2sIg9IP5YDzZ3x0G9+60ek4kU5cZN6rZN2f7Y9+nd1qYS+pXUnTqCtpDKbrJgTJ3xlmqCmKgnYNKx4gPGBtf264UDSOiOcH+h6Y29ku0wkZeqdI/5bMbD9Anp0nb8syVz523yW/RaU2NHikaNg7smyhVDgFGBI22sfMxqU+kYC5bg7rWKoqGkXDNpGrTBDTBIOqVgw0kBZFhgr/h0OdBKypkWgXkRzF9XPmY3xu4fUqAw6RH4RAFvUhhM3F9pFzDQzOi/t4QksbXmzyjFNFCqANc3EkKGvM+a+YEch0wKzXZKrWqtUqVo1GwWkzwNgJOjYc4xcyNcrVdRCl4YEg6b2gst9wx3Avghms0aWk1BTg8yXUHzD6ip/a0+uNyOOLIiDiNljyZ2RjSkMIBQHKdj6aMTWcuOSwaQj9IyWPosYO0c2qoVo6QiWPdxSpA28IIBZmkgbb85tjRUzhlStOotQ/AvhQHozQWLINzfy3ti7S0KrJpapps+lC+pj42kAHxEmTNpb1i5sUcO0YVbp58q3ZDj7BwlzjFb7LME1AH0MwXvagIAVp8DLvIEzYzvAxzOsvwwTLAFvIhbR9PkMdQ7QUHpZKs5GgtSZWVaIAGqLFgR0A1bdAJM8lzAaNRMAifQf+saELGuFuHCyHvc06WEi/byvKFIMwOyr/7jB3I7R8vS2B/D8qdKyreMzpA5DaTsOZv1GDJyVSk7LUUBhYgEGDfoehGM7qOZG/DfpO5NfIrb6PgTR9Rj1A0AT8x/lQ438I4klDMK5XUygsqzALbLPlcn9nGioQASdgPywO4eNRaqfvGB5Af7/ljl4Dp/E9Pqu6yR4lQj/lz7u/7JupdtM4KmtqoI/BoQJ6C2qPVpwW472rWulEUiUcyXIg6IKmASNzAM8hNpIISMpkGqVDoBZoki03gXPTpg/X7LV6FOnmGps8kipTUamRTGkwNzYz0kDlfY6fLK9/m3Hqua69BBFj3EAHg1Q9FTo06dViSdWxJIM3Mgyesbjpi6mar5TxUWmkTcWIk8mB+WoQdr4pQCBSSnUpgwWaqGEKLCJu3oNoODMo1M022I0z9J8uuNkgELhfEfG/YlB+Mcdq5wgHSiKJIAMTcSRq8R5AW5nGNTtBVACUylFR/poBtzLfFPMmfXrgdwdToefi139lWPbc++Ms9RBF+oI8o39iJHvjncnMf4xYDQC9D6V06I4zZnjU4i7P0Vqvn61VQKtQuAwYBr7bTNx7HbG/NcQpv/AJmlNCHu6SKwQmAoII538Ra8CxM4otUCiSP5YHZ4F6oRehE+pGr5AYfBnmfKATsm63iY0WK54aA7b6rLhtMT3jAn8IJ+v9fywTp5pibwYO0GYiSdUwLwIvj2pllVQo2AEYt9muy9XOPU01xTpqQG8OpuchdgOW/XnjoT5V5+xplcQE/9g821Sk5Pwh4U9fCpJ+o+uGbFPhHDUy9JaVMQqjnuTzJ8ycXMUlbTBpaAVMTExMMpKYmJiYSSmJiYmEkhXHM0yhUQxJmoRZlpgHUVPJp28tUXGNOVRavdilTX+7IdQc/fbxDwDmJJJdtzcTvjZx7KgqXO2mKkb6RcN+yZPoWwM/8AlK0VFNqTl1hQwjQ5IGllYm4O/OL9DhDc0ndQaCi3BcilLXoHNVLc2KKASTzMyPUHBTGrK0tKhZkjc9Sbk+5k++NuEmUwg/2icKprTqVgqBoGwIYkusmxGrznqcP2FHt9lVqUKxvqWk2npIGr+vTDOYHtII7FITGJzXA1uPqudDYYU89lG70hAd/4kD0M4aco0op8hirl6UE9Qxn5n+H545uKQxFxC7vJgGSGA+9WuBcZzFD/ADYqJAA5sIkiI5SSPK3TB1O1y88tW9JWPn/tgBp+Rx4mwPUA/PFbpw7ctFqB6Wy6Dj+SIf8AzSstY1FyrqNIUAMWNiTcxBktcQBYdMMHBu0+XzQJJaiRAr0mEo/4dK+u4HIEQZGFJUxtFPqcFs6q9jNAaEDJ/T8DpNeo/VdB4x2jy+Xp6+9psT8IDA32lgDYA8t7R6B+D8fyig/bpUdjJAWqzEm5kAATJJwptGPAMXM6yWigz81RN/TYlcC6Q0PZ/lMXabj1Otl6tNUuQAkLUJJn3Ata5545+2SruwJphVF4ZlvHW/0wyoBGJU8sRl6zM5ukAAFPB/TeNG8OLiSPd+yw7NajXX+8sqU1uYUsWIuF8MkSfLDBxOrk69VnL1qZbchUZSQAJ0zqG3KML2nGcYDGVTdOkV/PatU4Pm1eI6/h+yodoULWoKwpgeLUwLEgnxQNhESALRzx5laWlVA2i3vfBaku58jgXlh4VHQR8rYi+bWzgDfsrMaERyk2Tt3T9/ZXlf8A8irG7KgP6qyf+4YfXMAnC5/Z7lO7yak7u7sf3tI+ijBziFSEbqRjo8aPTG1q4nqE2qaST2lInbTOa6lFgLAspM+4/jgQxxt7ZCKesC6Op+Z0n6HGgGRjQLdJpcvM8vAcVXACljuCCSOsDqBM9PU+26h2dq18q9ZSoGliEYkN4ZkWFjAn5YwIwc7IZ3SzUWPhqbHo5Gn6iB6geeM+fCikdrI3W10zrGRE3wA7Y8fsgnAuz75rUpKDSPF4j4p2KwJFxvykWx5V4T3LQRDKNLSoBsBaBYcjaxnni3wnMtlKqsQZTwuvVZ0sPW0jzUYa+0lJalJa9OGFhqHMEwD7ExHn5YnDjxwHyjlLMzZ8+H8Q7t5C5/WucOn9mvhoT/qOzfWP4HCZnpGo9ASP4fXDp2bfuqVNIuqrt53PvM4MDdVrIhfoGr2p3xMa8u+pQeuNmBTst1psWpiYmJhJ1qv54l/PHpx6MJJYwfPHhnzxkxxSq8UpCfGD6EX98SAJ4UXOa3krT2goaqD+JwVUsNLESQpsYPiU7EfxxzHiOWY6S+osFCr8UKB8IHWOpkm/pjplXjNEjS15BB2IvyN8L+eylC/dIgDd2RAAglij35W0/LE2nw9yFU4eP5GOTbkaxenTe/iUH5gHFhvfAZ+PpB0ibAi8b9PbGmp2gvYDbefLaOuGEbj2Sdkxt2JRLPZvSLTJ+nmcLvEQ7oyEk6kYc+YI98azmz+KZXmeZ5Y2ZWS1IkzG9/MnBAjDQs+TIMjlzbI3pIRMkAfQY0NVCOwYwGgg33iCLeg+eNyZgLqQIx01GXwlbQxWR4saVJqAkUmaG0geG58vFjkRC4vLQL9y9NdlsbC15cAaG544WT5tQLEk8vC2/wAsYUc7TgeJoFp0ty9sXf7pUDgmhO19SQLeuM6WSfSfsqe4trE8/wBE4t+731/Y5BnrMV7ys/NV6efpfjb91v5Y1HOreCx/Zb+WCdHIvpbwUx+3E/8ARjNMnU3imSCLd4fn8F8N93yf+h+YT/fUA/8AM35FBjn15Bz+ycZjOiNnE+R9MF2yVaG8FM+K0VPX9DGynk6o0FlQW5uZBvy0Yf7vk/8AmfmEx63Bz4zfkUGyud1uqKHLsYVYMk9MOtPsqvdgNVdaseKQGpA9BEN5TNyDj3sRwsB3qsULp4VCnUFZviYEgXCGBMfER54Zu5aZ0nxSIItvpAPkLX6Qfu4MgwGNHnbuVnZfVpHvAjfsO42tJVTsrmvuoKg3DI4v+9GBPFqL5dVNWnUUsSBaTaOU+f546PXqqrhmbwUhBkiSSTb1c3J6TOwOE7i+bqZgOEqItSbsWgIDGkLzBi/lvvpOJfdkR4tVnruQyrpJ1bjhIK01eTaTFpttO+N8sF8MkgQN/i5X9ceVciaNSJRpg6wTFrG3XFzht6yaoZe9ViBOykvckxyGAn4pEgjA7rYx84GB0znWaTv2fzFcNTyupk00jTUnqjlalUg2LHQQgjkTscF+0NeohFzpjr+eKtXiQasKg02YMJP3e70FJHmS2K/Fcw1ZwbAHz28sdJEwg7rhMqYOZTbtCeJ5dq1KovikoSN9wJ/hgFkw5QfFttvynDQutVUDqZvflhcahmKdZkoh2SPCVpaxdQYmLGSR5xicpANoKOJz2ltLQQ07n54yqOREaieoJ/hzxiuSz27UK9t4oR/3C/scGOHcEzAIqGlUY0pZVKhdbkeCxAspIJgn4eeKS4K2PFdqFrzj4JIlia2kd9Hw6hAF/wAUWaLWG0497O5ipegxbu6p0kXsW8OpfOY/PlgMOH55W1d3mC0tdqZNzPRDqkmZ/PHn+G8QIUmnVtNu7ePom3thrFUryx4l1hW+L5d1qJRYHWzBSL/rN7QMEzWdWkEg9L4tcOoZiqxNfKuKiJ9lXKGTIujAAtEWDRI8xi0uWLBfBVkEz9k/h5QfDvOLoXjuh8jGcK0DZMHA+IEqAZv64OThLyGXrJMCpeI+zfkd9rYcKFXVNiLcwV+U74qlAuwjMQv004LYffEGJ0x6cVItZacTSMTEwklhUohhBEjp/W+B/wD8ey/+n/1P/wDbHmJh7KYtB5Cy/wAAy/8Apj5t/PA7i2Rpo2lFAPdOYv8AdZCu+15+eJiYYk0pxNAcKC15Otk2JVgNWsqLPeQXWIsPDa/4cGl4PRH/ACx9f54mJhBxUXMaDwvTwmj/AKa/LHo4XR/01+WJiYeym0j0Qir2GyLEk0YkljD1ACTc2DY3cP7O5VHcJl6YCwANINyASb8z4R+ziYmIhoBsBWOke4aSTSIf4RQ/0KX7i/yxSzNPLqSoo0pG8oIFgeSybdMTEw9qFBLOb4h9rCUqUA6Y0IGJNl3Uhfm3tgzRzCJXpUGpUxUqSWXQvhUKxBLgQWOnYDrfaZiYve0ACvRCxvdZv1Vri1ECpTVAgkNKlFvEEeKJXn1xWrUaQINSmFmACYddXKGjWp9otiYmKwNlN8jg8BbKuQVWHghjYEWJ3gagZ6xceeI+Z7lNZqaUG5YFxt0A1T7xiYmI2rHcWlrj/EmzL0qSqE1sAHgXL2DFJNgAd2m8R0e+G8Np0Ka06YhV67km5JPNibk+eJiYcqEW+5Vnux0x73Y6YmJiKuXunEjExMJJSMTSMeYmEkvdIx5oHTExMJJTQOmPO7HQYmJhJLLSMeaB0xMTCSU0Dpj3TiYmEkppxIxMTCSX/9k="/>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 xmlns:p14="http://schemas.microsoft.com/office/powerpoint/2010/main" val="10058264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67544" y="1875596"/>
            <a:ext cx="8087546" cy="4001095"/>
          </a:xfrm>
          <a:prstGeom prst="rect">
            <a:avLst/>
          </a:prstGeom>
        </p:spPr>
        <p:txBody>
          <a:bodyPr wrap="square">
            <a:spAutoFit/>
          </a:bodyPr>
          <a:lstStyle/>
          <a:p>
            <a:pPr algn="just"/>
            <a:endParaRPr lang="tr-TR" sz="1600" dirty="0" smtClean="0"/>
          </a:p>
          <a:p>
            <a:pPr algn="just"/>
            <a:r>
              <a:rPr lang="tr-TR" sz="1600" dirty="0" smtClean="0">
                <a:solidFill>
                  <a:srgbClr val="FF0000"/>
                </a:solidFill>
              </a:rPr>
              <a:t>E</a:t>
            </a:r>
            <a:r>
              <a:rPr lang="tr-TR" sz="1600" dirty="0">
                <a:solidFill>
                  <a:srgbClr val="FF0000"/>
                </a:solidFill>
              </a:rPr>
              <a:t>) Memura, yıllık izinde esas alınan süreler itibarıyla beş hizmet yılını tamamlamış olması ve isteği hâlinde memuriyeti boyunca ve en fazla iki defada kullanılmak üzere, toplam bir yıla kadar aylıksız izin verilebilir. Ancak, sıkıyönetim, olağanüstü hâl veya genel hayata müessir afet hâli ilan edilen bölgelere 72 </a:t>
            </a:r>
            <a:r>
              <a:rPr lang="tr-TR" sz="1600" dirty="0" err="1">
                <a:solidFill>
                  <a:srgbClr val="FF0000"/>
                </a:solidFill>
              </a:rPr>
              <a:t>nci</a:t>
            </a:r>
            <a:r>
              <a:rPr lang="tr-TR" sz="1600" dirty="0">
                <a:solidFill>
                  <a:srgbClr val="FF0000"/>
                </a:solidFill>
              </a:rPr>
              <a:t> madde gereğince belli bir süre görev yapmak üzere zorunlu olarak sürekli görevle atananlar hakkında bu bölgelerdeki görev süreleri içinde bu fıkra hükmü uygulanmaz</a:t>
            </a:r>
            <a:r>
              <a:rPr lang="tr-TR" sz="1600" dirty="0" smtClean="0">
                <a:solidFill>
                  <a:srgbClr val="FF0000"/>
                </a:solidFill>
              </a:rPr>
              <a:t>.</a:t>
            </a:r>
          </a:p>
          <a:p>
            <a:pPr algn="just"/>
            <a:endParaRPr lang="tr-TR" sz="1600" dirty="0">
              <a:solidFill>
                <a:srgbClr val="FF0000"/>
              </a:solidFill>
            </a:endParaRPr>
          </a:p>
          <a:p>
            <a:pPr algn="just"/>
            <a:r>
              <a:rPr lang="tr-TR" sz="1600" dirty="0" smtClean="0">
                <a:solidFill>
                  <a:srgbClr val="FF0000"/>
                </a:solidFill>
              </a:rPr>
              <a:t> </a:t>
            </a:r>
            <a:r>
              <a:rPr lang="tr-TR" sz="1600" dirty="0">
                <a:solidFill>
                  <a:srgbClr val="FF0000"/>
                </a:solidFill>
              </a:rPr>
              <a:t>F) Aylıksız izin süresinin bitiminden önce mazereti gerektiren sebebin ortadan kalkması hâlinde, on gün içinde göreve dönülmesi zorunludur. Aylıksız izin süresinin bitiminde veya mazeret sebebinin kalkmasını izleyen on gün içinde görevine dönmeyenler, memuriyetten çekilmiş sayılır. </a:t>
            </a:r>
            <a:endParaRPr lang="tr-TR" sz="1600" dirty="0" smtClean="0">
              <a:solidFill>
                <a:srgbClr val="FF0000"/>
              </a:solidFill>
            </a:endParaRPr>
          </a:p>
          <a:p>
            <a:pPr algn="just"/>
            <a:endParaRPr lang="tr-TR" sz="1600" dirty="0"/>
          </a:p>
          <a:p>
            <a:pPr algn="just"/>
            <a:r>
              <a:rPr lang="tr-TR" sz="1600" i="1" dirty="0" smtClean="0">
                <a:solidFill>
                  <a:srgbClr val="FF0000"/>
                </a:solidFill>
              </a:rPr>
              <a:t>G</a:t>
            </a:r>
            <a:r>
              <a:rPr lang="tr-TR" sz="1600" i="1" dirty="0">
                <a:solidFill>
                  <a:srgbClr val="FF0000"/>
                </a:solidFill>
              </a:rPr>
              <a:t>) Muvazzaf askerliğe ayrılan memurlar askerlik süresince görev yeri saklı kalarak aylıksız izinli sayılır</a:t>
            </a:r>
            <a:r>
              <a:rPr lang="tr-TR" sz="1600" i="1" dirty="0" smtClean="0">
                <a:solidFill>
                  <a:srgbClr val="FF0000"/>
                </a:solidFill>
              </a:rPr>
              <a:t>.</a:t>
            </a:r>
          </a:p>
          <a:p>
            <a:pPr algn="just"/>
            <a:r>
              <a:rPr lang="tr-TR" altLang="tr-TR" sz="1600" i="1" dirty="0" smtClean="0">
                <a:solidFill>
                  <a:srgbClr val="FF0000"/>
                </a:solidFill>
              </a:rPr>
              <a:t>* Muvazzaf askerlik için aylıksız izine ayrılanlar, terhis tarihini izleyen </a:t>
            </a:r>
            <a:r>
              <a:rPr lang="tr-TR" altLang="tr-TR" sz="1600" i="1" smtClean="0">
                <a:solidFill>
                  <a:srgbClr val="FF0000"/>
                </a:solidFill>
              </a:rPr>
              <a:t>30 gün </a:t>
            </a:r>
            <a:r>
              <a:rPr lang="tr-TR" altLang="tr-TR" sz="1600" i="1" dirty="0" smtClean="0">
                <a:solidFill>
                  <a:srgbClr val="FF0000"/>
                </a:solidFill>
              </a:rPr>
              <a:t>içinde görevine başlamak zorundadır.(Madde 83)</a:t>
            </a:r>
          </a:p>
          <a:p>
            <a:pPr algn="just"/>
            <a:endParaRPr lang="tr-TR" sz="1400" dirty="0"/>
          </a:p>
        </p:txBody>
      </p:sp>
      <p:sp>
        <p:nvSpPr>
          <p:cNvPr id="7" name="Dikdörtgen 6"/>
          <p:cNvSpPr/>
          <p:nvPr/>
        </p:nvSpPr>
        <p:spPr>
          <a:xfrm>
            <a:off x="467544" y="260648"/>
            <a:ext cx="8064896" cy="1815882"/>
          </a:xfrm>
          <a:prstGeom prst="rect">
            <a:avLst/>
          </a:prstGeom>
        </p:spPr>
        <p:txBody>
          <a:bodyPr wrap="square">
            <a:spAutoFit/>
          </a:bodyPr>
          <a:lstStyle/>
          <a:p>
            <a:pPr algn="just"/>
            <a:r>
              <a:rPr lang="tr-TR" sz="1600" dirty="0" smtClean="0"/>
              <a:t>D</a:t>
            </a:r>
            <a:r>
              <a:rPr lang="tr-TR" sz="1600" dirty="0"/>
              <a:t>) </a:t>
            </a:r>
            <a:r>
              <a:rPr lang="tr-TR" sz="1600" i="1" dirty="0"/>
              <a:t>Özel burs sağlayan ve bu burstan istifade etmesi için kendilerine aylıksız izin verilenler de dâhil olmak üzere burslu olarak ya da bütçe imkânlarıyla yetiştirilmek üzere yurtdışına gönderilen veya sürekli görevle yurtiçine ya da yurtdışına atanan veya en az altı ay süreyle yurtdışında geçici olarak görevlendirilen memurlar veya diğer personel kanunlarına tâbi olanlar ile yurtdışına kamu kurumlarınca gönderilmiş olan öğrencilerin memur olan eşleri ile 77 </a:t>
            </a:r>
            <a:r>
              <a:rPr lang="tr-TR" sz="1600" i="1" dirty="0" err="1"/>
              <a:t>nci</a:t>
            </a:r>
            <a:r>
              <a:rPr lang="tr-TR" sz="1600" i="1" dirty="0"/>
              <a:t> maddeye göre izin verilenlerin memur olan eşlerine görev veya öğrenim süresi içinde aylıksız izin verilebilir.</a:t>
            </a:r>
          </a:p>
        </p:txBody>
      </p:sp>
    </p:spTree>
    <p:extLst>
      <p:ext uri="{BB962C8B-B14F-4D97-AF65-F5344CB8AC3E}">
        <p14:creationId xmlns="" xmlns:p14="http://schemas.microsoft.com/office/powerpoint/2010/main" val="464758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altLang="tr-TR" sz="1800" b="1" dirty="0" smtClean="0">
                <a:solidFill>
                  <a:srgbClr val="0070C0"/>
                </a:solidFill>
                <a:latin typeface="+mn-lt"/>
                <a:ea typeface="+mn-ea"/>
                <a:cs typeface="+mn-cs"/>
              </a:rPr>
              <a:t>Yurt dışına çıkış izni</a:t>
            </a:r>
            <a:r>
              <a:rPr lang="tr-TR" altLang="tr-TR" sz="1100" i="1" dirty="0" smtClean="0">
                <a:latin typeface="+mn-lt"/>
                <a:ea typeface="+mn-ea"/>
                <a:cs typeface="+mn-cs"/>
              </a:rPr>
              <a:t/>
            </a:r>
            <a:br>
              <a:rPr lang="tr-TR" altLang="tr-TR" sz="1100" i="1" dirty="0" smtClean="0">
                <a:latin typeface="+mn-lt"/>
                <a:ea typeface="+mn-ea"/>
                <a:cs typeface="+mn-cs"/>
              </a:rPr>
            </a:br>
            <a:r>
              <a:rPr lang="tr-TR" altLang="tr-TR" sz="1100" dirty="0" smtClean="0">
                <a:latin typeface="+mn-lt"/>
                <a:ea typeface="+mn-ea"/>
                <a:cs typeface="+mn-cs"/>
              </a:rPr>
              <a:t>	</a:t>
            </a:r>
            <a:r>
              <a:rPr lang="tr-TR" altLang="tr-TR" sz="1600" dirty="0" smtClean="0">
                <a:latin typeface="+mn-lt"/>
                <a:ea typeface="+mn-ea"/>
                <a:cs typeface="+mn-cs"/>
              </a:rPr>
              <a:t/>
            </a:r>
            <a:br>
              <a:rPr lang="tr-TR" altLang="tr-TR" sz="1600" dirty="0" smtClean="0">
                <a:latin typeface="+mn-lt"/>
                <a:ea typeface="+mn-ea"/>
                <a:cs typeface="+mn-cs"/>
              </a:rPr>
            </a:br>
            <a:r>
              <a:rPr lang="tr-TR" altLang="tr-TR" sz="1600" dirty="0" smtClean="0">
                <a:latin typeface="+mn-lt"/>
                <a:ea typeface="+mn-ea"/>
                <a:cs typeface="+mn-cs"/>
              </a:rPr>
              <a:t>Kanuni izin sürelerini yurt dışında geçirmek istediğini bildiren memurlardan durumları uygun görülenlerin yurt dışına çıkış izinleri Atamaya Yetkili Amir tarafından verilmektedir. </a:t>
            </a:r>
            <a:endParaRPr lang="tr-TR" altLang="tr-TR" sz="1600" dirty="0">
              <a:latin typeface="+mn-lt"/>
              <a:ea typeface="+mn-ea"/>
              <a:cs typeface="+mn-cs"/>
            </a:endParaRPr>
          </a:p>
        </p:txBody>
      </p:sp>
      <p:sp>
        <p:nvSpPr>
          <p:cNvPr id="6" name="5 Dikdörtgen"/>
          <p:cNvSpPr/>
          <p:nvPr/>
        </p:nvSpPr>
        <p:spPr>
          <a:xfrm>
            <a:off x="432593" y="1700808"/>
            <a:ext cx="3851375" cy="369332"/>
          </a:xfrm>
          <a:prstGeom prst="rect">
            <a:avLst/>
          </a:prstGeom>
        </p:spPr>
        <p:txBody>
          <a:bodyPr wrap="none">
            <a:spAutoFit/>
          </a:bodyPr>
          <a:lstStyle/>
          <a:p>
            <a:r>
              <a:rPr lang="tr-TR" altLang="tr-TR" b="1" dirty="0" smtClean="0">
                <a:solidFill>
                  <a:srgbClr val="0070C0"/>
                </a:solidFill>
              </a:rPr>
              <a:t>Fazla çalışma karşılığında verilecek izin</a:t>
            </a:r>
            <a:endParaRPr lang="tr-TR" dirty="0"/>
          </a:p>
        </p:txBody>
      </p:sp>
      <p:sp>
        <p:nvSpPr>
          <p:cNvPr id="10" name="9 Dikdörtgen"/>
          <p:cNvSpPr/>
          <p:nvPr/>
        </p:nvSpPr>
        <p:spPr>
          <a:xfrm>
            <a:off x="467544" y="2276872"/>
            <a:ext cx="8496944" cy="830997"/>
          </a:xfrm>
          <a:prstGeom prst="rect">
            <a:avLst/>
          </a:prstGeom>
        </p:spPr>
        <p:txBody>
          <a:bodyPr wrap="square">
            <a:spAutoFit/>
          </a:bodyPr>
          <a:lstStyle/>
          <a:p>
            <a:pPr algn="just"/>
            <a:r>
              <a:rPr lang="tr-TR" altLang="tr-TR" sz="1600" dirty="0" smtClean="0"/>
              <a:t>Fazla çalışma ücreti verilmeksizin günlük çalışma saatleri dışında çalıştırılan memurlara (öğretmenler hariç), fazla çalışmasının her 8 saati bir gün hesap edilerek izin verilir. Bu şekilde verilecek iznin en çok 10 günlük kısmı yıllık izinle birleştirilerek o yıl içinde kullandırılabilir.  (Madde 178)</a:t>
            </a:r>
          </a:p>
        </p:txBody>
      </p:sp>
      <p:sp>
        <p:nvSpPr>
          <p:cNvPr id="11" name="Text Box 3"/>
          <p:cNvSpPr txBox="1">
            <a:spLocks noChangeArrowheads="1"/>
          </p:cNvSpPr>
          <p:nvPr/>
        </p:nvSpPr>
        <p:spPr bwMode="auto">
          <a:xfrm>
            <a:off x="425896" y="4800054"/>
            <a:ext cx="8610600" cy="1077218"/>
          </a:xfrm>
          <a:prstGeom prst="rect">
            <a:avLst/>
          </a:prstGeom>
          <a:noFill/>
          <a:ln w="12700">
            <a:noFill/>
            <a:miter lim="800000"/>
            <a:headEnd type="none" w="sm" len="sm"/>
            <a:tailEnd type="none" w="sm" len="sm"/>
          </a:ln>
        </p:spPr>
        <p:txBody>
          <a:bodyPr>
            <a:spAutoFit/>
          </a:bodyPr>
          <a:lstStyle/>
          <a:p>
            <a:pPr algn="just">
              <a:spcBef>
                <a:spcPct val="0"/>
              </a:spcBef>
              <a:buFontTx/>
              <a:buNone/>
            </a:pPr>
            <a:r>
              <a:rPr kumimoji="0" lang="tr-TR" altLang="tr-TR" sz="1600" b="1" dirty="0">
                <a:solidFill>
                  <a:srgbClr val="0070C0"/>
                </a:solidFill>
              </a:rPr>
              <a:t>İzne ayrılan personele vekalet</a:t>
            </a:r>
            <a:endParaRPr kumimoji="0" lang="tr-TR" altLang="tr-TR" sz="1600" dirty="0">
              <a:solidFill>
                <a:srgbClr val="0070C0"/>
              </a:solidFill>
            </a:endParaRPr>
          </a:p>
          <a:p>
            <a:pPr algn="just">
              <a:buFontTx/>
              <a:buNone/>
            </a:pPr>
            <a:r>
              <a:rPr kumimoji="0" lang="tr-TR" altLang="tr-TR" sz="1600" dirty="0"/>
              <a:t>İzin vermeye yetkili amirler, izne ayrılacak memura kimin vekalet edeceğini, memurun izne ayrılmasından önce belirler. Vekalet görevinin, özel bir hüküm yoksa, hiyerarşik kademeler dikkate alınarak, izne ayrılan memura makam ve unvan bakımından en yakın olana verilmesi esastır.</a:t>
            </a:r>
            <a:r>
              <a:rPr kumimoji="0" lang="tr-TR" altLang="tr-TR" sz="1600" dirty="0">
                <a:solidFill>
                  <a:srgbClr val="0070C0"/>
                </a:solidFill>
              </a:rPr>
              <a:t>	</a:t>
            </a:r>
          </a:p>
        </p:txBody>
      </p:sp>
      <p:sp>
        <p:nvSpPr>
          <p:cNvPr id="12" name="Text Box 4"/>
          <p:cNvSpPr txBox="1">
            <a:spLocks noChangeArrowheads="1"/>
          </p:cNvSpPr>
          <p:nvPr/>
        </p:nvSpPr>
        <p:spPr bwMode="auto">
          <a:xfrm>
            <a:off x="425896" y="3435350"/>
            <a:ext cx="8610600" cy="1298817"/>
          </a:xfrm>
          <a:prstGeom prst="rect">
            <a:avLst/>
          </a:prstGeom>
          <a:noFill/>
          <a:ln w="12700">
            <a:noFill/>
            <a:miter lim="800000"/>
            <a:headEnd type="none" w="sm" len="sm"/>
            <a:tailEnd type="none" w="sm" len="sm"/>
          </a:ln>
        </p:spPr>
        <p:txBody>
          <a:bodyPr>
            <a:spAutoFit/>
          </a:bodyPr>
          <a:lstStyle/>
          <a:p>
            <a:pPr>
              <a:buFontTx/>
              <a:buNone/>
            </a:pPr>
            <a:r>
              <a:rPr kumimoji="0" lang="tr-TR" altLang="tr-TR" sz="1600" b="1" dirty="0">
                <a:solidFill>
                  <a:srgbClr val="0070C0"/>
                </a:solidFill>
              </a:rPr>
              <a:t>Sorumluluk</a:t>
            </a:r>
            <a:endParaRPr kumimoji="0" lang="tr-TR" altLang="tr-TR" sz="1600" dirty="0">
              <a:solidFill>
                <a:srgbClr val="0070C0"/>
              </a:solidFill>
            </a:endParaRPr>
          </a:p>
          <a:p>
            <a:pPr algn="just">
              <a:buFontTx/>
              <a:buNone/>
            </a:pPr>
            <a:r>
              <a:rPr kumimoji="0" lang="tr-TR" altLang="tr-TR" sz="1600" dirty="0"/>
              <a:t>Memur, kullandığı iznin bitimini izleyen ilk çalışma gününde görevine başlamak zorundadır. Kurumunca kabul edilebilir özrü olmaksızın izin bitiminde görevine başlamayan, izin belgelerinde yanlış beyanda bulunan ve onaylı belgelere aykırı davrananlar hakkında yasal işlem yapılır.</a:t>
            </a:r>
          </a:p>
          <a:p>
            <a:pPr lvl="2" algn="just">
              <a:lnSpc>
                <a:spcPct val="90000"/>
              </a:lnSpc>
              <a:spcBef>
                <a:spcPct val="0"/>
              </a:spcBef>
              <a:buFontTx/>
              <a:buNone/>
            </a:pPr>
            <a:endParaRPr kumimoji="0" lang="tr-TR" altLang="tr-TR" sz="1600" dirty="0">
              <a:solidFill>
                <a:srgbClr val="0070C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1"/>
                                        </p:tgtEl>
                                        <p:attrNameLst>
                                          <p:attrName>style.visibility</p:attrName>
                                        </p:attrNameLst>
                                      </p:cBhvr>
                                      <p:to>
                                        <p:strVal val="visible"/>
                                      </p:to>
                                    </p:set>
                                    <p:anim to="" calcmode="lin" valueType="num">
                                      <p:cBhvr>
                                        <p:cTn id="7" dur="1" fill="hold"/>
                                        <p:tgtEl>
                                          <p:spTgt spid="11"/>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2"/>
                                        </p:tgtEl>
                                        <p:attrNameLst>
                                          <p:attrName>style.visibility</p:attrName>
                                        </p:attrNameLst>
                                      </p:cBhvr>
                                      <p:to>
                                        <p:strVal val="visible"/>
                                      </p:to>
                                    </p:set>
                                    <p:anim to="" calcmode="lin" valueType="num">
                                      <p:cBhvr>
                                        <p:cTn id="12" dur="1" fill="hold"/>
                                        <p:tgtEl>
                                          <p:spTgt spid="1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utoUpdateAnimBg="0"/>
      <p:bldP spid="1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27213" y="407852"/>
            <a:ext cx="8100392" cy="923330"/>
          </a:xfrm>
          <a:prstGeom prst="rect">
            <a:avLst/>
          </a:prstGeom>
        </p:spPr>
        <p:txBody>
          <a:bodyPr wrap="square">
            <a:spAutoFit/>
          </a:bodyPr>
          <a:lstStyle/>
          <a:p>
            <a:pPr algn="ctr">
              <a:defRPr/>
            </a:pPr>
            <a:r>
              <a:rPr lang="tr-TR" altLang="tr-TR" b="1" u="sng" dirty="0">
                <a:solidFill>
                  <a:schemeClr val="tx1">
                    <a:lumMod val="95000"/>
                    <a:lumOff val="5000"/>
                  </a:schemeClr>
                </a:solidFill>
              </a:rPr>
              <a:t>657 SAYILI  DEVLET MEMURLARI </a:t>
            </a:r>
            <a:r>
              <a:rPr lang="tr-TR" altLang="tr-TR" b="1" u="sng" dirty="0" smtClean="0">
                <a:solidFill>
                  <a:schemeClr val="tx1">
                    <a:lumMod val="95000"/>
                    <a:lumOff val="5000"/>
                  </a:schemeClr>
                </a:solidFill>
              </a:rPr>
              <a:t>KANUNUNDA</a:t>
            </a:r>
          </a:p>
          <a:p>
            <a:pPr algn="ctr">
              <a:defRPr/>
            </a:pPr>
            <a:r>
              <a:rPr lang="tr-TR" altLang="tr-TR" b="1" u="sng" dirty="0" smtClean="0">
                <a:solidFill>
                  <a:schemeClr val="tx1">
                    <a:lumMod val="95000"/>
                    <a:lumOff val="5000"/>
                  </a:schemeClr>
                </a:solidFill>
              </a:rPr>
              <a:t> </a:t>
            </a:r>
            <a:r>
              <a:rPr lang="tr-TR" altLang="tr-TR" b="1" u="sng" dirty="0">
                <a:solidFill>
                  <a:schemeClr val="tx1">
                    <a:lumMod val="95000"/>
                    <a:lumOff val="5000"/>
                  </a:schemeClr>
                </a:solidFill>
              </a:rPr>
              <a:t>YER ALAN İZİN KAVRAMI</a:t>
            </a:r>
            <a:r>
              <a:rPr lang="tr-TR" altLang="tr-TR" b="1" u="sng" dirty="0" smtClean="0">
                <a:solidFill>
                  <a:schemeClr val="tx1">
                    <a:lumMod val="95000"/>
                    <a:lumOff val="5000"/>
                  </a:schemeClr>
                </a:solidFill>
              </a:rPr>
              <a:t>, ÖZELLİKLERİ </a:t>
            </a:r>
            <a:r>
              <a:rPr lang="tr-TR" altLang="tr-TR" b="1" u="sng" dirty="0">
                <a:solidFill>
                  <a:schemeClr val="tx1">
                    <a:lumMod val="95000"/>
                    <a:lumOff val="5000"/>
                  </a:schemeClr>
                </a:solidFill>
              </a:rPr>
              <a:t>VE </a:t>
            </a:r>
            <a:r>
              <a:rPr lang="tr-TR" altLang="tr-TR" b="1" u="sng" dirty="0" smtClean="0">
                <a:solidFill>
                  <a:schemeClr val="tx1">
                    <a:lumMod val="95000"/>
                    <a:lumOff val="5000"/>
                  </a:schemeClr>
                </a:solidFill>
              </a:rPr>
              <a:t>UYGULANMASI</a:t>
            </a:r>
          </a:p>
          <a:p>
            <a:pPr>
              <a:defRPr/>
            </a:pPr>
            <a:endParaRPr lang="tr-TR" altLang="tr-TR" u="sng" dirty="0"/>
          </a:p>
        </p:txBody>
      </p:sp>
      <p:sp>
        <p:nvSpPr>
          <p:cNvPr id="5" name="Dikdörtgen 4"/>
          <p:cNvSpPr/>
          <p:nvPr/>
        </p:nvSpPr>
        <p:spPr>
          <a:xfrm>
            <a:off x="782418" y="1533784"/>
            <a:ext cx="5760640" cy="369332"/>
          </a:xfrm>
          <a:prstGeom prst="rect">
            <a:avLst/>
          </a:prstGeom>
        </p:spPr>
        <p:txBody>
          <a:bodyPr wrap="square">
            <a:spAutoFit/>
          </a:bodyPr>
          <a:lstStyle/>
          <a:p>
            <a:r>
              <a:rPr lang="tr-TR" altLang="tr-TR" b="1" u="sng" dirty="0" smtClean="0">
                <a:solidFill>
                  <a:srgbClr val="FF0000"/>
                </a:solidFill>
              </a:rPr>
              <a:t>İzin </a:t>
            </a:r>
            <a:r>
              <a:rPr lang="tr-TR" altLang="tr-TR" b="1" u="sng" dirty="0">
                <a:solidFill>
                  <a:srgbClr val="FF0000"/>
                </a:solidFill>
              </a:rPr>
              <a:t>Hakkı  Kavramı</a:t>
            </a:r>
            <a:endParaRPr lang="tr-TR" b="1" u="sng" dirty="0">
              <a:solidFill>
                <a:srgbClr val="FF0000"/>
              </a:solidFill>
            </a:endParaRPr>
          </a:p>
        </p:txBody>
      </p:sp>
      <p:sp>
        <p:nvSpPr>
          <p:cNvPr id="6" name="Dikdörtgen 5"/>
          <p:cNvSpPr/>
          <p:nvPr/>
        </p:nvSpPr>
        <p:spPr>
          <a:xfrm>
            <a:off x="782418" y="1988840"/>
            <a:ext cx="7389982" cy="1107996"/>
          </a:xfrm>
          <a:prstGeom prst="rect">
            <a:avLst/>
          </a:prstGeom>
        </p:spPr>
        <p:txBody>
          <a:bodyPr wrap="square">
            <a:spAutoFit/>
          </a:bodyPr>
          <a:lstStyle/>
          <a:p>
            <a:pPr algn="just">
              <a:spcBef>
                <a:spcPct val="0"/>
              </a:spcBef>
              <a:buFontTx/>
              <a:buNone/>
            </a:pPr>
            <a:r>
              <a:rPr lang="tr-TR" altLang="tr-TR" sz="1600" dirty="0" smtClean="0"/>
              <a:t>	Anayasanın </a:t>
            </a:r>
            <a:r>
              <a:rPr lang="tr-TR" altLang="tr-TR" sz="1600" dirty="0"/>
              <a:t>50 inci maddesinde </a:t>
            </a:r>
            <a:r>
              <a:rPr lang="tr-TR" altLang="tr-TR" sz="1600" b="1" u="sng" dirty="0">
                <a:solidFill>
                  <a:srgbClr val="FF0000"/>
                </a:solidFill>
              </a:rPr>
              <a:t>“dinlenmek çalışanların hakkıdır” </a:t>
            </a:r>
            <a:r>
              <a:rPr lang="tr-TR" altLang="tr-TR" sz="1600" dirty="0"/>
              <a:t>hükmü ile çalışanların izin hakları anayasal güvence altına alınmış olup bu hüküm gerekçe alınarak çalışanların izinlerine ilişkin yasal düzenlemeler yapılmıştır. </a:t>
            </a:r>
          </a:p>
          <a:p>
            <a:pPr algn="just">
              <a:spcBef>
                <a:spcPct val="0"/>
              </a:spcBef>
              <a:buFontTx/>
              <a:buNone/>
            </a:pPr>
            <a:endParaRPr lang="tr-TR" altLang="tr-TR" b="1" dirty="0">
              <a:solidFill>
                <a:srgbClr val="FFFFFF"/>
              </a:solidFill>
              <a:latin typeface="Times New Roman" pitchFamily="18" charset="0"/>
            </a:endParaRPr>
          </a:p>
        </p:txBody>
      </p:sp>
      <p:sp>
        <p:nvSpPr>
          <p:cNvPr id="7" name="Dikdörtgen 6"/>
          <p:cNvSpPr/>
          <p:nvPr/>
        </p:nvSpPr>
        <p:spPr>
          <a:xfrm>
            <a:off x="894758" y="2996952"/>
            <a:ext cx="7632848" cy="584775"/>
          </a:xfrm>
          <a:prstGeom prst="rect">
            <a:avLst/>
          </a:prstGeom>
        </p:spPr>
        <p:txBody>
          <a:bodyPr wrap="square">
            <a:spAutoFit/>
          </a:bodyPr>
          <a:lstStyle/>
          <a:p>
            <a:pPr algn="just">
              <a:spcBef>
                <a:spcPct val="0"/>
              </a:spcBef>
              <a:buFontTx/>
              <a:buNone/>
            </a:pPr>
            <a:r>
              <a:rPr lang="tr-TR" altLang="tr-TR" sz="1600" dirty="0"/>
              <a:t>* İzin, kısaca bir kimseye çalıştığı yerce verildiği tatildir. </a:t>
            </a:r>
          </a:p>
          <a:p>
            <a:pPr algn="just">
              <a:spcBef>
                <a:spcPct val="0"/>
              </a:spcBef>
              <a:buFontTx/>
              <a:buNone/>
            </a:pPr>
            <a:r>
              <a:rPr lang="tr-TR" sz="1600" dirty="0"/>
              <a:t>* Bir şey yapmak için verilen veya alınan özgürlük, müsaade, ruhsat, icazet, </a:t>
            </a:r>
            <a:r>
              <a:rPr lang="tr-TR" sz="1600" dirty="0" smtClean="0"/>
              <a:t>mezuniyet</a:t>
            </a:r>
            <a:endParaRPr lang="tr-TR" altLang="tr-TR" sz="1600" dirty="0"/>
          </a:p>
        </p:txBody>
      </p:sp>
      <p:sp>
        <p:nvSpPr>
          <p:cNvPr id="8" name="Rectangle 6"/>
          <p:cNvSpPr>
            <a:spLocks noChangeArrowheads="1"/>
          </p:cNvSpPr>
          <p:nvPr/>
        </p:nvSpPr>
        <p:spPr bwMode="auto">
          <a:xfrm>
            <a:off x="827584" y="3923764"/>
            <a:ext cx="4303713" cy="369332"/>
          </a:xfrm>
          <a:prstGeom prst="rect">
            <a:avLst/>
          </a:prstGeom>
          <a:noFill/>
          <a:ln w="12700">
            <a:noFill/>
            <a:miter lim="800000"/>
            <a:headEnd type="none" w="sm" len="sm"/>
            <a:tailEnd type="none" w="sm" len="sm"/>
          </a:ln>
        </p:spPr>
        <p:txBody>
          <a:bodyPr>
            <a:spAutoFit/>
          </a:bodyPr>
          <a:lstStyle/>
          <a:p>
            <a:pPr>
              <a:spcBef>
                <a:spcPct val="50000"/>
              </a:spcBef>
              <a:buFontTx/>
              <a:buNone/>
            </a:pPr>
            <a:r>
              <a:rPr lang="tr-TR" altLang="tr-TR" b="1" u="sng" dirty="0">
                <a:solidFill>
                  <a:srgbClr val="FF0000"/>
                </a:solidFill>
              </a:rPr>
              <a:t>İznin Amacı ? </a:t>
            </a:r>
          </a:p>
        </p:txBody>
      </p:sp>
      <p:sp>
        <p:nvSpPr>
          <p:cNvPr id="9" name="Dikdörtgen 6"/>
          <p:cNvSpPr/>
          <p:nvPr/>
        </p:nvSpPr>
        <p:spPr>
          <a:xfrm>
            <a:off x="755576" y="4398202"/>
            <a:ext cx="7924430" cy="1569660"/>
          </a:xfrm>
          <a:prstGeom prst="rect">
            <a:avLst/>
          </a:prstGeom>
        </p:spPr>
        <p:txBody>
          <a:bodyPr wrap="square">
            <a:spAutoFit/>
          </a:bodyPr>
          <a:lstStyle/>
          <a:p>
            <a:pPr algn="just">
              <a:spcBef>
                <a:spcPct val="0"/>
              </a:spcBef>
              <a:buFontTx/>
              <a:buNone/>
            </a:pPr>
            <a:r>
              <a:rPr lang="tr-TR" altLang="tr-TR" sz="1600" dirty="0" smtClean="0"/>
              <a:t>	İnsanlar yaşamlarının sağlıklı olarak devam ettirebilmek için değişik ihtiyaçlarını gidermek mecburiyetindedirler. Kişilerin verimli bir şekilde çalışmalarını sürdürebilmeleri için dinlenme ihtiyacı bulunmaktadır.</a:t>
            </a:r>
          </a:p>
          <a:p>
            <a:pPr algn="just">
              <a:spcBef>
                <a:spcPct val="0"/>
              </a:spcBef>
              <a:buFontTx/>
              <a:buNone/>
            </a:pPr>
            <a:endParaRPr lang="tr-TR" altLang="tr-TR" sz="1600" dirty="0" smtClean="0"/>
          </a:p>
          <a:p>
            <a:pPr algn="just">
              <a:spcBef>
                <a:spcPct val="0"/>
              </a:spcBef>
              <a:buFontTx/>
              <a:buNone/>
            </a:pPr>
            <a:r>
              <a:rPr lang="tr-TR" altLang="tr-TR" sz="1600" dirty="0" smtClean="0"/>
              <a:t>	İnsanların izin kullanarak fiziksel, ruhsal olarak dinlenme ihtiyaçlarının  karşılanması kamu hizmetlerinin verimliliğini yükseltmektedir. </a:t>
            </a:r>
            <a:endParaRPr lang="tr-TR" altLang="tr-TR" sz="1600" dirty="0"/>
          </a:p>
        </p:txBody>
      </p:sp>
    </p:spTree>
    <p:extLst>
      <p:ext uri="{BB962C8B-B14F-4D97-AF65-F5344CB8AC3E}">
        <p14:creationId xmlns="" xmlns:p14="http://schemas.microsoft.com/office/powerpoint/2010/main" val="1061939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altLang="tr-TR" sz="2400" b="1" dirty="0" smtClean="0">
                <a:solidFill>
                  <a:srgbClr val="FF0000"/>
                </a:solidFill>
                <a:latin typeface="Tahoma" pitchFamily="34" charset="0"/>
                <a:ea typeface="Tahoma" pitchFamily="34" charset="0"/>
                <a:cs typeface="Tahoma" pitchFamily="34" charset="0"/>
              </a:rPr>
              <a:t>İzin Türleri</a:t>
            </a:r>
            <a:endParaRPr lang="tr-TR" sz="2400" dirty="0">
              <a:solidFill>
                <a:srgbClr val="FF0000"/>
              </a:solidFill>
              <a:latin typeface="Tahoma" pitchFamily="34" charset="0"/>
              <a:ea typeface="Tahoma" pitchFamily="34" charset="0"/>
              <a:cs typeface="Tahoma" pitchFamily="34" charset="0"/>
            </a:endParaRPr>
          </a:p>
        </p:txBody>
      </p:sp>
      <p:sp useBgFill="1">
        <p:nvSpPr>
          <p:cNvPr id="4" name="Rectangle 10"/>
          <p:cNvSpPr txBox="1">
            <a:spLocks noChangeArrowheads="1"/>
          </p:cNvSpPr>
          <p:nvPr/>
        </p:nvSpPr>
        <p:spPr>
          <a:xfrm>
            <a:off x="611560" y="1340768"/>
            <a:ext cx="7772400" cy="685800"/>
          </a:xfrm>
          <a:prstGeom prst="rect">
            <a:avLst/>
          </a:prstGeom>
          <a:ln>
            <a:solidFill>
              <a:srgbClr val="000000"/>
            </a:solidFill>
          </a:ln>
        </p:spPr>
        <p:txBody>
          <a:bodyPr vert="horz" lIns="91440" tIns="45720" rIns="91440" bIns="45720" rtlCol="0">
            <a:normAutofit/>
          </a:bodyPr>
          <a:lstStyle/>
          <a:p>
            <a:pPr marL="342900" marR="0" lvl="0" indent="-342900" fontAlgn="auto">
              <a:lnSpc>
                <a:spcPct val="100000"/>
              </a:lnSpc>
              <a:spcBef>
                <a:spcPct val="20000"/>
              </a:spcBef>
              <a:spcAft>
                <a:spcPts val="0"/>
              </a:spcAft>
              <a:buClr>
                <a:schemeClr val="folHlink"/>
              </a:buClr>
              <a:buSzPct val="75000"/>
              <a:buFont typeface="Monotype Sorts" pitchFamily="2" charset="2"/>
              <a:buChar char="n"/>
              <a:tabLst/>
              <a:defRPr/>
            </a:pPr>
            <a:r>
              <a:rPr lang="tr-TR" altLang="tr-TR" b="1" dirty="0" smtClean="0">
                <a:solidFill>
                  <a:srgbClr val="000066"/>
                </a:solidFill>
                <a:latin typeface="Tahoma" pitchFamily="34" charset="0"/>
                <a:ea typeface="Tahoma" pitchFamily="34" charset="0"/>
                <a:cs typeface="Tahoma" pitchFamily="34" charset="0"/>
              </a:rPr>
              <a:t>Yıllık İzin</a:t>
            </a:r>
          </a:p>
        </p:txBody>
      </p:sp>
      <p:sp useBgFill="1">
        <p:nvSpPr>
          <p:cNvPr id="5" name="Rectangle 18"/>
          <p:cNvSpPr>
            <a:spLocks noChangeArrowheads="1"/>
          </p:cNvSpPr>
          <p:nvPr/>
        </p:nvSpPr>
        <p:spPr bwMode="auto">
          <a:xfrm>
            <a:off x="611560" y="2132856"/>
            <a:ext cx="7772400" cy="685800"/>
          </a:xfrm>
          <a:prstGeom prst="rect">
            <a:avLst/>
          </a:prstGeom>
          <a:ln w="9525">
            <a:solidFill>
              <a:srgbClr val="000000"/>
            </a:solidFill>
            <a:miter lim="800000"/>
            <a:headEnd/>
            <a:tailEnd/>
          </a:ln>
        </p:spPr>
        <p:txBody>
          <a:bodyPr/>
          <a:lstStyle>
            <a:lvl1pPr marL="342900" indent="-342900">
              <a:buClr>
                <a:schemeClr val="folHlink"/>
              </a:buClr>
              <a:buSzPct val="75000"/>
              <a:buFont typeface="Monotype Sorts" pitchFamily="2" charset="2"/>
              <a:buChar char="n"/>
              <a:defRPr kumimoji="1" sz="3200">
                <a:solidFill>
                  <a:schemeClr val="tx1"/>
                </a:solidFill>
                <a:effectLst>
                  <a:outerShdw blurRad="38100" dist="38100" dir="2700000" algn="tl">
                    <a:srgbClr val="C0C0C0"/>
                  </a:outerShdw>
                </a:effectLst>
                <a:latin typeface="Tahoma" pitchFamily="34" charset="0"/>
              </a:defRPr>
            </a:lvl1pPr>
            <a:lvl2pPr marL="742950" indent="-285750">
              <a:buClr>
                <a:schemeClr val="folHlink"/>
              </a:buClr>
              <a:buChar char="–"/>
              <a:defRPr kumimoji="1" sz="2800">
                <a:solidFill>
                  <a:schemeClr val="tx1"/>
                </a:solidFill>
                <a:effectLst>
                  <a:outerShdw blurRad="38100" dist="38100" dir="2700000" algn="tl">
                    <a:srgbClr val="C0C0C0"/>
                  </a:outerShdw>
                </a:effectLst>
                <a:latin typeface="Tahoma" pitchFamily="34" charset="0"/>
              </a:defRPr>
            </a:lvl2pPr>
            <a:lvl3pPr marL="1143000" indent="-228600">
              <a:buClr>
                <a:schemeClr val="folHlink"/>
              </a:buClr>
              <a:buSzPct val="60000"/>
              <a:buFont typeface="Monotype Sorts" pitchFamily="2" charset="2"/>
              <a:buChar char="n"/>
              <a:defRPr kumimoji="1" sz="2400">
                <a:solidFill>
                  <a:schemeClr val="tx1"/>
                </a:solidFill>
                <a:effectLst>
                  <a:outerShdw blurRad="38100" dist="38100" dir="2700000" algn="tl">
                    <a:srgbClr val="C0C0C0"/>
                  </a:outerShdw>
                </a:effectLst>
                <a:latin typeface="Tahoma" pitchFamily="34" charset="0"/>
              </a:defRPr>
            </a:lvl3pPr>
            <a:lvl4pPr marL="1600200" indent="-228600">
              <a:buChar char="–"/>
              <a:defRPr kumimoji="1" sz="2000">
                <a:solidFill>
                  <a:schemeClr val="tx1"/>
                </a:solidFill>
                <a:effectLst>
                  <a:outerShdw blurRad="38100" dist="38100" dir="2700000" algn="tl">
                    <a:srgbClr val="C0C0C0"/>
                  </a:outerShdw>
                </a:effectLst>
                <a:latin typeface="Tahoma" pitchFamily="34" charset="0"/>
              </a:defRPr>
            </a:lvl4pPr>
            <a:lvl5pPr marL="2057400" indent="-228600">
              <a:buClr>
                <a:schemeClr val="folHlink"/>
              </a:buClr>
              <a:buSzPct val="50000"/>
              <a:buFont typeface="Monotype Sorts" pitchFamily="2" charset="2"/>
              <a:buChar char="n"/>
              <a:defRPr kumimoji="1" sz="2000">
                <a:solidFill>
                  <a:schemeClr val="tx1"/>
                </a:solidFill>
                <a:effectLst>
                  <a:outerShdw blurRad="38100" dist="38100" dir="2700000" algn="tl">
                    <a:srgbClr val="C0C0C0"/>
                  </a:outerShdw>
                </a:effectLst>
                <a:latin typeface="Tahoma" pitchFamily="34" charset="0"/>
              </a:defRPr>
            </a:lvl5pPr>
            <a:lvl6pPr marL="2514600" indent="-22860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C0C0C0"/>
                  </a:outerShdw>
                </a:effectLst>
                <a:latin typeface="Tahoma" pitchFamily="34" charset="0"/>
              </a:defRPr>
            </a:lvl6pPr>
            <a:lvl7pPr marL="2971800" indent="-22860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C0C0C0"/>
                  </a:outerShdw>
                </a:effectLst>
                <a:latin typeface="Tahoma" pitchFamily="34" charset="0"/>
              </a:defRPr>
            </a:lvl7pPr>
            <a:lvl8pPr marL="3429000" indent="-22860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C0C0C0"/>
                  </a:outerShdw>
                </a:effectLst>
                <a:latin typeface="Tahoma" pitchFamily="34" charset="0"/>
              </a:defRPr>
            </a:lvl8pPr>
            <a:lvl9pPr marL="3886200" indent="-22860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C0C0C0"/>
                  </a:outerShdw>
                </a:effectLst>
                <a:latin typeface="Tahoma" pitchFamily="34" charset="0"/>
              </a:defRPr>
            </a:lvl9pPr>
          </a:lstStyle>
          <a:p>
            <a:pPr>
              <a:defRPr/>
            </a:pPr>
            <a:r>
              <a:rPr kumimoji="0" lang="tr-TR" altLang="tr-TR" sz="1800" b="1" dirty="0" smtClean="0">
                <a:solidFill>
                  <a:srgbClr val="000066"/>
                </a:solidFill>
                <a:effectLst/>
                <a:ea typeface="Tahoma" pitchFamily="34" charset="0"/>
                <a:cs typeface="Tahoma" pitchFamily="34" charset="0"/>
              </a:rPr>
              <a:t>Mazeret İzinleri</a:t>
            </a:r>
            <a:endParaRPr lang="tr-TR" altLang="tr-TR" sz="1800" b="1" dirty="0" smtClean="0">
              <a:ea typeface="Tahoma" pitchFamily="34" charset="0"/>
              <a:cs typeface="Tahoma" pitchFamily="34" charset="0"/>
            </a:endParaRPr>
          </a:p>
        </p:txBody>
      </p:sp>
      <p:sp useBgFill="1">
        <p:nvSpPr>
          <p:cNvPr id="6" name="Rectangle 19"/>
          <p:cNvSpPr>
            <a:spLocks noChangeArrowheads="1"/>
          </p:cNvSpPr>
          <p:nvPr/>
        </p:nvSpPr>
        <p:spPr bwMode="auto">
          <a:xfrm>
            <a:off x="609600" y="2924944"/>
            <a:ext cx="7772400" cy="685800"/>
          </a:xfrm>
          <a:prstGeom prst="rect">
            <a:avLst/>
          </a:prstGeom>
          <a:ln w="9525">
            <a:solidFill>
              <a:srgbClr val="000000"/>
            </a:solidFill>
            <a:miter lim="800000"/>
            <a:headEnd/>
            <a:tailEnd/>
          </a:ln>
        </p:spPr>
        <p:txBody>
          <a:bodyPr/>
          <a:lstStyle/>
          <a:p>
            <a:pPr marL="342900" indent="-342900">
              <a:lnSpc>
                <a:spcPct val="90000"/>
              </a:lnSpc>
              <a:buClr>
                <a:schemeClr val="folHlink"/>
              </a:buClr>
              <a:buSzPct val="75000"/>
              <a:buFont typeface="Monotype Sorts" pitchFamily="2" charset="2"/>
              <a:buChar char="n"/>
            </a:pPr>
            <a:r>
              <a:rPr kumimoji="0" lang="tr-TR" altLang="tr-TR" b="1" dirty="0">
                <a:solidFill>
                  <a:srgbClr val="000066"/>
                </a:solidFill>
                <a:latin typeface="Tahoma" pitchFamily="34" charset="0"/>
                <a:ea typeface="Tahoma" pitchFamily="34" charset="0"/>
                <a:cs typeface="Tahoma" pitchFamily="34" charset="0"/>
              </a:rPr>
              <a:t>Hastalık İzni</a:t>
            </a:r>
            <a:endParaRPr kumimoji="0" lang="tr-TR" altLang="tr-TR" b="1" dirty="0">
              <a:latin typeface="Tahoma" pitchFamily="34" charset="0"/>
              <a:ea typeface="Tahoma" pitchFamily="34" charset="0"/>
              <a:cs typeface="Tahoma" pitchFamily="34" charset="0"/>
            </a:endParaRPr>
          </a:p>
        </p:txBody>
      </p:sp>
      <p:sp useBgFill="1">
        <p:nvSpPr>
          <p:cNvPr id="7" name="Rectangle 20"/>
          <p:cNvSpPr>
            <a:spLocks noChangeArrowheads="1"/>
          </p:cNvSpPr>
          <p:nvPr/>
        </p:nvSpPr>
        <p:spPr bwMode="auto">
          <a:xfrm>
            <a:off x="609600" y="3733800"/>
            <a:ext cx="7772400" cy="685800"/>
          </a:xfrm>
          <a:prstGeom prst="rect">
            <a:avLst/>
          </a:prstGeom>
          <a:ln w="9525">
            <a:solidFill>
              <a:srgbClr val="000000"/>
            </a:solidFill>
            <a:miter lim="800000"/>
            <a:headEnd/>
            <a:tailEnd/>
          </a:ln>
        </p:spPr>
        <p:txBody>
          <a:bodyPr/>
          <a:lstStyle/>
          <a:p>
            <a:pPr marL="342900" indent="-342900">
              <a:buClr>
                <a:schemeClr val="folHlink"/>
              </a:buClr>
              <a:buSzPct val="75000"/>
              <a:buFont typeface="Monotype Sorts" pitchFamily="2" charset="2"/>
              <a:buChar char="n"/>
            </a:pPr>
            <a:r>
              <a:rPr kumimoji="0" lang="tr-TR" altLang="tr-TR" b="1" dirty="0">
                <a:solidFill>
                  <a:srgbClr val="000066"/>
                </a:solidFill>
                <a:latin typeface="Tahoma" pitchFamily="34" charset="0"/>
                <a:ea typeface="Tahoma" pitchFamily="34" charset="0"/>
                <a:cs typeface="Tahoma" pitchFamily="34" charset="0"/>
              </a:rPr>
              <a:t>Aylıksız İzinler</a:t>
            </a:r>
            <a:endParaRPr kumimoji="0" lang="tr-TR" altLang="tr-TR" b="1" dirty="0">
              <a:latin typeface="Tahoma" pitchFamily="34" charset="0"/>
              <a:ea typeface="Tahoma" pitchFamily="34" charset="0"/>
              <a:cs typeface="Tahoma" pitchFamily="34" charset="0"/>
            </a:endParaRPr>
          </a:p>
        </p:txBody>
      </p:sp>
      <p:sp useBgFill="1">
        <p:nvSpPr>
          <p:cNvPr id="8" name="Rectangle 22"/>
          <p:cNvSpPr>
            <a:spLocks noChangeArrowheads="1"/>
          </p:cNvSpPr>
          <p:nvPr/>
        </p:nvSpPr>
        <p:spPr bwMode="auto">
          <a:xfrm>
            <a:off x="609600" y="4495800"/>
            <a:ext cx="7772400" cy="762000"/>
          </a:xfrm>
          <a:prstGeom prst="rect">
            <a:avLst/>
          </a:prstGeom>
          <a:ln w="9525">
            <a:solidFill>
              <a:srgbClr val="000000"/>
            </a:solidFill>
            <a:miter lim="800000"/>
            <a:headEnd/>
            <a:tailEnd/>
          </a:ln>
        </p:spPr>
        <p:txBody>
          <a:bodyPr/>
          <a:lstStyle/>
          <a:p>
            <a:pPr marL="342900" indent="-342900">
              <a:buClr>
                <a:schemeClr val="folHlink"/>
              </a:buClr>
              <a:buSzPct val="75000"/>
              <a:buFont typeface="Monotype Sorts" pitchFamily="2" charset="2"/>
              <a:buChar char="n"/>
            </a:pPr>
            <a:r>
              <a:rPr kumimoji="0" lang="tr-TR" altLang="tr-TR" b="1" dirty="0">
                <a:solidFill>
                  <a:srgbClr val="000066"/>
                </a:solidFill>
                <a:latin typeface="Tahoma" pitchFamily="34" charset="0"/>
                <a:ea typeface="Tahoma" pitchFamily="34" charset="0"/>
                <a:cs typeface="Tahoma" pitchFamily="34" charset="0"/>
              </a:rPr>
              <a:t>Diğer</a:t>
            </a:r>
            <a:r>
              <a:rPr kumimoji="0" lang="tr-TR" altLang="tr-TR" sz="2000" b="1" dirty="0">
                <a:solidFill>
                  <a:srgbClr val="000066"/>
                </a:solidFill>
                <a:latin typeface="Tahoma" pitchFamily="34" charset="0"/>
                <a:ea typeface="Tahoma" pitchFamily="34" charset="0"/>
                <a:cs typeface="Tahoma" pitchFamily="34" charset="0"/>
              </a:rPr>
              <a:t> </a:t>
            </a:r>
            <a:r>
              <a:rPr kumimoji="0" lang="tr-TR" altLang="tr-TR" b="1" dirty="0">
                <a:solidFill>
                  <a:srgbClr val="000066"/>
                </a:solidFill>
                <a:latin typeface="Tahoma" pitchFamily="34" charset="0"/>
                <a:ea typeface="Tahoma" pitchFamily="34" charset="0"/>
                <a:cs typeface="Tahoma" pitchFamily="34" charset="0"/>
              </a:rPr>
              <a:t>İzinler</a:t>
            </a:r>
            <a:endParaRPr kumimoji="0" lang="tr-TR" altLang="tr-TR" sz="20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dissolve">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dissolve">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dissolve">
                                      <p:cBhvr>
                                        <p:cTn id="2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P spid="5" grpId="0" build="p" autoUpdateAnimBg="0"/>
      <p:bldP spid="6" grpId="0" build="p" autoUpdateAnimBg="0"/>
      <p:bldP spid="7" grpId="0" build="p" autoUpdateAnimBg="0"/>
      <p:bldP spid="8"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539749" y="538719"/>
            <a:ext cx="4607719"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marL="285750" indent="-285750" eaLnBrk="1" hangingPunct="1">
              <a:buFont typeface="Arial" pitchFamily="34" charset="0"/>
              <a:buChar char="•"/>
            </a:pPr>
            <a:r>
              <a:rPr lang="tr-TR" b="1" dirty="0" smtClean="0">
                <a:solidFill>
                  <a:srgbClr val="0070C0"/>
                </a:solidFill>
                <a:latin typeface="+mn-lt"/>
              </a:rPr>
              <a:t>Madde 102  Yıllık </a:t>
            </a:r>
            <a:r>
              <a:rPr lang="tr-TR" b="1" dirty="0">
                <a:solidFill>
                  <a:srgbClr val="0070C0"/>
                </a:solidFill>
                <a:latin typeface="+mn-lt"/>
              </a:rPr>
              <a:t>İzin: </a:t>
            </a:r>
            <a:endParaRPr lang="tr-TR" altLang="tr-TR" b="1" dirty="0">
              <a:solidFill>
                <a:srgbClr val="0070C0"/>
              </a:solidFill>
              <a:latin typeface="+mn-lt"/>
            </a:endParaRPr>
          </a:p>
        </p:txBody>
      </p:sp>
      <p:sp>
        <p:nvSpPr>
          <p:cNvPr id="5" name="Rectangle 12"/>
          <p:cNvSpPr>
            <a:spLocks noChangeArrowheads="1"/>
          </p:cNvSpPr>
          <p:nvPr/>
        </p:nvSpPr>
        <p:spPr bwMode="auto">
          <a:xfrm>
            <a:off x="518924" y="1735112"/>
            <a:ext cx="8082830"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tr-TR" altLang="tr-TR" sz="1600" dirty="0">
                <a:latin typeface="+mn-lt"/>
              </a:rPr>
              <a:t>Zorunlu hallerde bu sürelere gidiş ve dönüş için en çok ikişer gün eklenebilir. </a:t>
            </a:r>
          </a:p>
        </p:txBody>
      </p:sp>
      <p:sp>
        <p:nvSpPr>
          <p:cNvPr id="6" name="Rectangle 14"/>
          <p:cNvSpPr>
            <a:spLocks noChangeArrowheads="1"/>
          </p:cNvSpPr>
          <p:nvPr/>
        </p:nvSpPr>
        <p:spPr bwMode="auto">
          <a:xfrm>
            <a:off x="665163" y="980728"/>
            <a:ext cx="3457080" cy="72075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r>
              <a:rPr lang="tr-TR" altLang="tr-TR" sz="1600" b="1" dirty="0">
                <a:solidFill>
                  <a:schemeClr val="bg1"/>
                </a:solidFill>
                <a:latin typeface="+mn-lt"/>
              </a:rPr>
              <a:t>Hizmet yılı </a:t>
            </a:r>
            <a:r>
              <a:rPr lang="tr-TR" altLang="tr-TR" sz="1600" b="1" dirty="0" smtClean="0">
                <a:solidFill>
                  <a:schemeClr val="bg1"/>
                </a:solidFill>
                <a:latin typeface="+mn-lt"/>
              </a:rPr>
              <a:t>&lt; 10 </a:t>
            </a:r>
            <a:r>
              <a:rPr lang="tr-TR" altLang="tr-TR" sz="1600" b="1" dirty="0">
                <a:solidFill>
                  <a:schemeClr val="bg1"/>
                </a:solidFill>
                <a:latin typeface="+mn-lt"/>
              </a:rPr>
              <a:t>yıl ise;</a:t>
            </a:r>
          </a:p>
          <a:p>
            <a:pPr algn="ctr" eaLnBrk="1" hangingPunct="1"/>
            <a:r>
              <a:rPr lang="tr-TR" altLang="tr-TR" sz="1600" b="1" dirty="0">
                <a:solidFill>
                  <a:srgbClr val="FFFF00"/>
                </a:solidFill>
                <a:latin typeface="+mn-lt"/>
              </a:rPr>
              <a:t>Yıllık İzin Süresi =20 gün</a:t>
            </a:r>
          </a:p>
        </p:txBody>
      </p:sp>
      <p:sp>
        <p:nvSpPr>
          <p:cNvPr id="7" name="Rectangle 15"/>
          <p:cNvSpPr>
            <a:spLocks noChangeArrowheads="1"/>
          </p:cNvSpPr>
          <p:nvPr/>
        </p:nvSpPr>
        <p:spPr bwMode="auto">
          <a:xfrm>
            <a:off x="4572000" y="1006556"/>
            <a:ext cx="3024188" cy="72075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r>
              <a:rPr lang="tr-TR" altLang="tr-TR" sz="1600" b="1" dirty="0">
                <a:solidFill>
                  <a:schemeClr val="bg1"/>
                </a:solidFill>
                <a:latin typeface="+mn-lt"/>
              </a:rPr>
              <a:t>Hizmet yılı </a:t>
            </a:r>
            <a:r>
              <a:rPr lang="tr-TR" altLang="tr-TR" sz="1600" b="1" dirty="0" smtClean="0">
                <a:solidFill>
                  <a:schemeClr val="bg1"/>
                </a:solidFill>
                <a:latin typeface="+mn-lt"/>
              </a:rPr>
              <a:t>=&gt;</a:t>
            </a:r>
            <a:r>
              <a:rPr lang="tr-TR" altLang="tr-TR" sz="1600" b="1" dirty="0">
                <a:solidFill>
                  <a:schemeClr val="bg1"/>
                </a:solidFill>
                <a:latin typeface="+mn-lt"/>
              </a:rPr>
              <a:t>10 yıl ise;</a:t>
            </a:r>
          </a:p>
          <a:p>
            <a:pPr algn="ctr" eaLnBrk="1" hangingPunct="1"/>
            <a:r>
              <a:rPr lang="tr-TR" altLang="tr-TR" sz="1600" b="1" dirty="0">
                <a:solidFill>
                  <a:srgbClr val="FFFF00"/>
                </a:solidFill>
                <a:latin typeface="+mn-lt"/>
              </a:rPr>
              <a:t>Yıllık İzin Süresi =30 gün</a:t>
            </a:r>
          </a:p>
        </p:txBody>
      </p:sp>
      <p:sp>
        <p:nvSpPr>
          <p:cNvPr id="8" name="Metin kutusu 1"/>
          <p:cNvSpPr txBox="1"/>
          <p:nvPr/>
        </p:nvSpPr>
        <p:spPr>
          <a:xfrm>
            <a:off x="3479799" y="22850"/>
            <a:ext cx="2963863" cy="461665"/>
          </a:xfrm>
          <a:prstGeom prst="rect">
            <a:avLst/>
          </a:prstGeom>
          <a:noFill/>
        </p:spPr>
        <p:txBody>
          <a:bodyPr wrap="square" rtlCol="0">
            <a:spAutoFit/>
          </a:bodyPr>
          <a:lstStyle/>
          <a:p>
            <a:r>
              <a:rPr lang="tr-TR" altLang="tr-TR" sz="2400" b="1" u="sng" dirty="0" smtClean="0">
                <a:solidFill>
                  <a:srgbClr val="FF0000"/>
                </a:solidFill>
              </a:rPr>
              <a:t>İZİN TÜRLERİ </a:t>
            </a:r>
            <a:endParaRPr lang="tr-TR" altLang="tr-TR" sz="2400" b="1" u="sng" dirty="0">
              <a:solidFill>
                <a:srgbClr val="FF0000"/>
              </a:solidFill>
            </a:endParaRPr>
          </a:p>
        </p:txBody>
      </p:sp>
      <p:sp useBgFill="1">
        <p:nvSpPr>
          <p:cNvPr id="12" name="Rectangle 3"/>
          <p:cNvSpPr>
            <a:spLocks noChangeArrowheads="1"/>
          </p:cNvSpPr>
          <p:nvPr/>
        </p:nvSpPr>
        <p:spPr bwMode="auto">
          <a:xfrm>
            <a:off x="228600" y="2060848"/>
            <a:ext cx="8839200" cy="2667000"/>
          </a:xfrm>
          <a:prstGeom prst="rect">
            <a:avLst/>
          </a:prstGeom>
          <a:ln w="12700" cap="sq">
            <a:noFill/>
            <a:miter lim="800000"/>
            <a:headEnd type="none" w="sm" len="sm"/>
            <a:tailEnd type="none" w="sm" len="sm"/>
          </a:ln>
        </p:spPr>
        <p:txBody>
          <a:bodyPr wrap="none" anchor="ctr"/>
          <a:lstStyle/>
          <a:p>
            <a:pPr>
              <a:spcBef>
                <a:spcPct val="0"/>
              </a:spcBef>
            </a:pPr>
            <a:r>
              <a:rPr lang="tr-TR" altLang="tr-TR" sz="1600" b="1" dirty="0" smtClean="0">
                <a:solidFill>
                  <a:schemeClr val="accent1"/>
                </a:solidFill>
              </a:rPr>
              <a:t>Yıllık </a:t>
            </a:r>
            <a:r>
              <a:rPr lang="tr-TR" altLang="tr-TR" sz="1600" b="1" dirty="0">
                <a:solidFill>
                  <a:schemeClr val="accent1"/>
                </a:solidFill>
              </a:rPr>
              <a:t>izin süresinin hesabında dikkate alınacak </a:t>
            </a:r>
            <a:r>
              <a:rPr lang="tr-TR" altLang="tr-TR" sz="1600" b="1" dirty="0" smtClean="0">
                <a:solidFill>
                  <a:schemeClr val="accent1"/>
                </a:solidFill>
              </a:rPr>
              <a:t>hizmet </a:t>
            </a:r>
            <a:r>
              <a:rPr lang="tr-TR" altLang="tr-TR" sz="1600" b="1" dirty="0">
                <a:solidFill>
                  <a:schemeClr val="accent1"/>
                </a:solidFill>
              </a:rPr>
              <a:t>süreleri</a:t>
            </a:r>
            <a:r>
              <a:rPr lang="tr-TR" altLang="tr-TR" sz="1600" b="1" dirty="0" smtClean="0">
                <a:solidFill>
                  <a:schemeClr val="accent1"/>
                </a:solidFill>
              </a:rPr>
              <a:t>;</a:t>
            </a:r>
          </a:p>
          <a:p>
            <a:pPr>
              <a:spcBef>
                <a:spcPct val="0"/>
              </a:spcBef>
            </a:pPr>
            <a:endParaRPr lang="tr-TR" altLang="tr-TR" sz="1600" b="1" dirty="0">
              <a:solidFill>
                <a:schemeClr val="accent1"/>
              </a:solidFill>
            </a:endParaRPr>
          </a:p>
          <a:p>
            <a:pPr algn="just">
              <a:spcBef>
                <a:spcPct val="0"/>
              </a:spcBef>
              <a:buFontTx/>
              <a:buNone/>
            </a:pPr>
            <a:r>
              <a:rPr lang="tr-TR" altLang="tr-TR" sz="1600" dirty="0"/>
              <a:t>a) Memura verilecek yıllık izin süresinin hesabında, </a:t>
            </a:r>
            <a:r>
              <a:rPr lang="tr-TR" altLang="tr-TR" sz="1600" dirty="0" smtClean="0"/>
              <a:t>hangi </a:t>
            </a:r>
            <a:r>
              <a:rPr lang="tr-TR" altLang="tr-TR" sz="1600" dirty="0"/>
              <a:t>statüde olursa olsun kamu kurumlarında geçen </a:t>
            </a:r>
          </a:p>
          <a:p>
            <a:pPr algn="just">
              <a:spcBef>
                <a:spcPct val="0"/>
              </a:spcBef>
              <a:buFontTx/>
              <a:buNone/>
            </a:pPr>
            <a:r>
              <a:rPr lang="tr-TR" altLang="tr-TR" sz="1600" dirty="0"/>
              <a:t>hizmetler, </a:t>
            </a:r>
            <a:endParaRPr lang="tr-TR" altLang="tr-TR" sz="1600" dirty="0" smtClean="0"/>
          </a:p>
          <a:p>
            <a:pPr algn="just">
              <a:spcBef>
                <a:spcPct val="0"/>
              </a:spcBef>
              <a:buFontTx/>
              <a:buNone/>
            </a:pPr>
            <a:r>
              <a:rPr lang="tr-TR" altLang="tr-TR" sz="1600" dirty="0" smtClean="0"/>
              <a:t>b) muvazzaf askerlikte geçen hizmet süreleri ,</a:t>
            </a:r>
          </a:p>
          <a:p>
            <a:pPr algn="just">
              <a:spcBef>
                <a:spcPct val="0"/>
              </a:spcBef>
              <a:buFontTx/>
              <a:buNone/>
            </a:pPr>
            <a:r>
              <a:rPr lang="tr-TR" altLang="tr-TR" sz="1600" dirty="0" smtClean="0"/>
              <a:t>c) kamu kurum ve kuruluşlarında geçmese dahi devlet memurlarının kazanılmış hak aylıklarında </a:t>
            </a:r>
          </a:p>
          <a:p>
            <a:pPr algn="just">
              <a:spcBef>
                <a:spcPct val="0"/>
              </a:spcBef>
              <a:buFontTx/>
              <a:buNone/>
            </a:pPr>
            <a:r>
              <a:rPr lang="tr-TR" altLang="tr-TR" sz="1600" dirty="0" smtClean="0"/>
              <a:t>değerlendirilen hizmetler, dikkate alınır. (</a:t>
            </a:r>
            <a:r>
              <a:rPr lang="tr-TR" altLang="tr-TR" sz="1600" dirty="0" err="1" smtClean="0"/>
              <a:t>Teb</a:t>
            </a:r>
            <a:r>
              <a:rPr lang="tr-TR" altLang="tr-TR" sz="1600" dirty="0" smtClean="0"/>
              <a:t>.140,154)</a:t>
            </a:r>
            <a:endParaRPr kumimoji="0" lang="tr-TR" altLang="tr-TR" sz="3000" dirty="0">
              <a:solidFill>
                <a:srgbClr val="000066"/>
              </a:solidFill>
              <a:latin typeface="Times New Roman" pitchFamily="18" charset="0"/>
            </a:endParaRPr>
          </a:p>
          <a:p>
            <a:pPr algn="just">
              <a:spcBef>
                <a:spcPct val="0"/>
              </a:spcBef>
              <a:buFontTx/>
              <a:buNone/>
            </a:pPr>
            <a:r>
              <a:rPr kumimoji="0" lang="tr-TR" altLang="tr-TR" sz="3000" dirty="0">
                <a:solidFill>
                  <a:srgbClr val="000066"/>
                </a:solidFill>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8" name="Rectangle 16"/>
          <p:cNvSpPr>
            <a:spLocks noChangeArrowheads="1"/>
          </p:cNvSpPr>
          <p:nvPr/>
        </p:nvSpPr>
        <p:spPr bwMode="auto">
          <a:xfrm>
            <a:off x="663740" y="188640"/>
            <a:ext cx="4296567"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tr-TR" altLang="tr-TR" b="1" dirty="0" smtClean="0">
                <a:solidFill>
                  <a:srgbClr val="0070C0"/>
                </a:solidFill>
                <a:latin typeface="+mn-lt"/>
              </a:rPr>
              <a:t>Madde 103 </a:t>
            </a:r>
            <a:r>
              <a:rPr lang="tr-TR" altLang="tr-TR" b="1" dirty="0">
                <a:solidFill>
                  <a:srgbClr val="0070C0"/>
                </a:solidFill>
                <a:latin typeface="+mn-lt"/>
              </a:rPr>
              <a:t>Yıllık İ</a:t>
            </a:r>
            <a:r>
              <a:rPr lang="tr-TR" altLang="tr-TR" b="1" dirty="0" smtClean="0">
                <a:solidFill>
                  <a:srgbClr val="0070C0"/>
                </a:solidFill>
                <a:latin typeface="+mn-lt"/>
              </a:rPr>
              <a:t>zinlerin </a:t>
            </a:r>
            <a:r>
              <a:rPr lang="tr-TR" altLang="tr-TR" b="1" dirty="0">
                <a:solidFill>
                  <a:srgbClr val="0070C0"/>
                </a:solidFill>
                <a:latin typeface="+mn-lt"/>
              </a:rPr>
              <a:t>K</a:t>
            </a:r>
            <a:r>
              <a:rPr lang="tr-TR" altLang="tr-TR" b="1" dirty="0" smtClean="0">
                <a:solidFill>
                  <a:srgbClr val="0070C0"/>
                </a:solidFill>
                <a:latin typeface="+mn-lt"/>
              </a:rPr>
              <a:t>ullanılışı:</a:t>
            </a:r>
            <a:endParaRPr lang="tr-TR" altLang="tr-TR" b="1" dirty="0">
              <a:solidFill>
                <a:srgbClr val="0070C0"/>
              </a:solidFill>
              <a:latin typeface="+mn-lt"/>
            </a:endParaRPr>
          </a:p>
        </p:txBody>
      </p:sp>
      <p:sp>
        <p:nvSpPr>
          <p:cNvPr id="90129" name="Rectangle 17"/>
          <p:cNvSpPr>
            <a:spLocks noChangeArrowheads="1"/>
          </p:cNvSpPr>
          <p:nvPr/>
        </p:nvSpPr>
        <p:spPr bwMode="auto">
          <a:xfrm>
            <a:off x="665161" y="737409"/>
            <a:ext cx="7435229" cy="13234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just" eaLnBrk="1" hangingPunct="1"/>
            <a:r>
              <a:rPr lang="tr-TR" altLang="tr-TR" sz="1600" dirty="0" smtClean="0">
                <a:latin typeface="+mn-lt"/>
              </a:rPr>
              <a:t>	Yıllık </a:t>
            </a:r>
            <a:r>
              <a:rPr lang="tr-TR" altLang="tr-TR" sz="1600" dirty="0">
                <a:latin typeface="+mn-lt"/>
              </a:rPr>
              <a:t>izin, amirin uygun bulacağı zamanda, toptan veya kısım </a:t>
            </a:r>
            <a:r>
              <a:rPr lang="tr-TR" altLang="tr-TR" sz="1600" dirty="0" err="1" smtClean="0">
                <a:latin typeface="+mn-lt"/>
              </a:rPr>
              <a:t>kısım</a:t>
            </a:r>
            <a:r>
              <a:rPr lang="tr-TR" altLang="tr-TR" sz="1600" dirty="0" smtClean="0">
                <a:latin typeface="+mn-lt"/>
              </a:rPr>
              <a:t> kullanılabilir</a:t>
            </a:r>
            <a:r>
              <a:rPr lang="tr-TR" altLang="tr-TR" sz="1600" dirty="0">
                <a:latin typeface="+mn-lt"/>
              </a:rPr>
              <a:t>. Birbirini izleyen iki yılın izni bir arada verilebilir. Cari yıl ile bir önceki yıl hariç, önceki yıllara ait kullanılmayan izin hakları düşer</a:t>
            </a:r>
            <a:r>
              <a:rPr lang="tr-TR" altLang="tr-TR" sz="1600" dirty="0" smtClean="0">
                <a:latin typeface="+mn-lt"/>
              </a:rPr>
              <a:t>.</a:t>
            </a:r>
          </a:p>
          <a:p>
            <a:pPr algn="just" eaLnBrk="1" hangingPunct="1"/>
            <a:endParaRPr lang="tr-TR" altLang="tr-TR" sz="1600" dirty="0">
              <a:latin typeface="+mn-lt"/>
            </a:endParaRPr>
          </a:p>
          <a:p>
            <a:pPr algn="just" eaLnBrk="1" hangingPunct="1"/>
            <a:r>
              <a:rPr lang="tr-TR" altLang="tr-TR" sz="1600" dirty="0">
                <a:latin typeface="+mn-lt"/>
              </a:rPr>
              <a:t>           </a:t>
            </a:r>
          </a:p>
        </p:txBody>
      </p:sp>
      <p:sp>
        <p:nvSpPr>
          <p:cNvPr id="90132" name="WordArt 20"/>
          <p:cNvSpPr>
            <a:spLocks noChangeArrowheads="1" noChangeShapeType="1" noTextEdit="1"/>
          </p:cNvSpPr>
          <p:nvPr/>
        </p:nvSpPr>
        <p:spPr bwMode="auto">
          <a:xfrm>
            <a:off x="894197" y="1916832"/>
            <a:ext cx="719138" cy="360362"/>
          </a:xfrm>
          <a:prstGeom prst="rect">
            <a:avLst/>
          </a:prstGeom>
          <a:extLst>
            <a:ext uri="{91240B29-F687-4F45-9708-019B960494DF}">
              <a14:hiddenLine xmlns=""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tr-TR" sz="3600" kern="10" spc="720" dirty="0" smtClean="0">
                <a:solidFill>
                  <a:schemeClr val="tx1">
                    <a:lumMod val="95000"/>
                    <a:lumOff val="5000"/>
                  </a:schemeClr>
                </a:solidFill>
                <a:effectLst>
                  <a:outerShdw dist="45791" dir="3378596" algn="ctr" rotWithShape="0">
                    <a:srgbClr val="4D4D4D">
                      <a:alpha val="79999"/>
                    </a:srgbClr>
                  </a:outerShdw>
                </a:effectLst>
                <a:latin typeface="Arial Black"/>
              </a:rPr>
              <a:t>2015</a:t>
            </a:r>
            <a:endParaRPr lang="tr-TR" sz="3600" kern="10" spc="720" dirty="0">
              <a:solidFill>
                <a:schemeClr val="tx1">
                  <a:lumMod val="95000"/>
                  <a:lumOff val="5000"/>
                </a:schemeClr>
              </a:solidFill>
              <a:effectLst>
                <a:outerShdw dist="45791" dir="3378596" algn="ctr" rotWithShape="0">
                  <a:srgbClr val="4D4D4D">
                    <a:alpha val="79999"/>
                  </a:srgbClr>
                </a:outerShdw>
              </a:effectLst>
              <a:latin typeface="Arial Black"/>
            </a:endParaRPr>
          </a:p>
        </p:txBody>
      </p:sp>
      <p:sp>
        <p:nvSpPr>
          <p:cNvPr id="90133" name="Line 21"/>
          <p:cNvSpPr>
            <a:spLocks noChangeShapeType="1"/>
          </p:cNvSpPr>
          <p:nvPr/>
        </p:nvSpPr>
        <p:spPr bwMode="auto">
          <a:xfrm>
            <a:off x="663740" y="2348880"/>
            <a:ext cx="1295400" cy="0"/>
          </a:xfrm>
          <a:prstGeom prst="line">
            <a:avLst/>
          </a:prstGeom>
          <a:noFill/>
          <a:ln w="38100">
            <a:solidFill>
              <a:srgbClr val="C0C0C0"/>
            </a:solidFill>
            <a:round/>
            <a:headEnd/>
            <a:tailEnd/>
          </a:ln>
          <a:extLst>
            <a:ext uri="{909E8E84-426E-40DD-AFC4-6F175D3DCCD1}">
              <a14:hiddenFill xmlns="" xmlns:a14="http://schemas.microsoft.com/office/drawing/2010/main">
                <a:noFill/>
              </a14:hiddenFill>
            </a:ext>
          </a:extLst>
        </p:spPr>
        <p:txBody>
          <a:bodyPr/>
          <a:lstStyle/>
          <a:p>
            <a:endParaRPr lang="tr-TR"/>
          </a:p>
        </p:txBody>
      </p:sp>
      <p:sp>
        <p:nvSpPr>
          <p:cNvPr id="90134" name="Rectangle 22"/>
          <p:cNvSpPr>
            <a:spLocks noChangeArrowheads="1"/>
          </p:cNvSpPr>
          <p:nvPr/>
        </p:nvSpPr>
        <p:spPr bwMode="auto">
          <a:xfrm>
            <a:off x="665163" y="2385023"/>
            <a:ext cx="1296821" cy="73688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r>
              <a:rPr lang="tr-TR" altLang="tr-TR" sz="1600" dirty="0">
                <a:solidFill>
                  <a:srgbClr val="FFFF00"/>
                </a:solidFill>
                <a:latin typeface="+mn-lt"/>
              </a:rPr>
              <a:t>Kullanılmayan </a:t>
            </a:r>
          </a:p>
          <a:p>
            <a:pPr algn="ctr" eaLnBrk="1" hangingPunct="1"/>
            <a:r>
              <a:rPr lang="tr-TR" altLang="tr-TR" sz="1600" dirty="0">
                <a:solidFill>
                  <a:srgbClr val="FFFF00"/>
                </a:solidFill>
                <a:latin typeface="+mn-lt"/>
              </a:rPr>
              <a:t>izin 12 gün</a:t>
            </a:r>
          </a:p>
        </p:txBody>
      </p:sp>
      <p:sp>
        <p:nvSpPr>
          <p:cNvPr id="90135" name="WordArt 23"/>
          <p:cNvSpPr>
            <a:spLocks noChangeArrowheads="1" noChangeShapeType="1" noTextEdit="1"/>
          </p:cNvSpPr>
          <p:nvPr/>
        </p:nvSpPr>
        <p:spPr bwMode="auto">
          <a:xfrm>
            <a:off x="2973685" y="1916832"/>
            <a:ext cx="719138" cy="360362"/>
          </a:xfrm>
          <a:prstGeom prst="rect">
            <a:avLst/>
          </a:prstGeom>
          <a:extLst>
            <a:ext uri="{91240B29-F687-4F45-9708-019B960494DF}">
              <a14:hiddenLine xmlns=""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tr-TR" sz="3600" kern="10" spc="720" dirty="0" smtClean="0">
                <a:solidFill>
                  <a:schemeClr val="tx1">
                    <a:lumMod val="95000"/>
                    <a:lumOff val="5000"/>
                  </a:schemeClr>
                </a:solidFill>
                <a:effectLst>
                  <a:outerShdw dist="45791" dir="3378596" algn="ctr" rotWithShape="0">
                    <a:srgbClr val="4D4D4D">
                      <a:alpha val="79999"/>
                    </a:srgbClr>
                  </a:outerShdw>
                </a:effectLst>
                <a:latin typeface="Arial Black"/>
              </a:rPr>
              <a:t>2016</a:t>
            </a:r>
            <a:endParaRPr lang="tr-TR" sz="3600" kern="10" spc="720" dirty="0">
              <a:solidFill>
                <a:schemeClr val="tx1">
                  <a:lumMod val="95000"/>
                  <a:lumOff val="5000"/>
                </a:schemeClr>
              </a:solidFill>
              <a:effectLst>
                <a:outerShdw dist="45791" dir="3378596" algn="ctr" rotWithShape="0">
                  <a:srgbClr val="4D4D4D">
                    <a:alpha val="79999"/>
                  </a:srgbClr>
                </a:outerShdw>
              </a:effectLst>
              <a:latin typeface="Arial Black"/>
            </a:endParaRPr>
          </a:p>
        </p:txBody>
      </p:sp>
      <p:sp>
        <p:nvSpPr>
          <p:cNvPr id="90136" name="Line 24"/>
          <p:cNvSpPr>
            <a:spLocks noChangeShapeType="1"/>
          </p:cNvSpPr>
          <p:nvPr/>
        </p:nvSpPr>
        <p:spPr bwMode="auto">
          <a:xfrm>
            <a:off x="2722170" y="2348880"/>
            <a:ext cx="1295400" cy="0"/>
          </a:xfrm>
          <a:prstGeom prst="line">
            <a:avLst/>
          </a:prstGeom>
          <a:noFill/>
          <a:ln w="38100">
            <a:solidFill>
              <a:srgbClr val="C0C0C0"/>
            </a:solidFill>
            <a:round/>
            <a:headEnd/>
            <a:tailEnd/>
          </a:ln>
          <a:extLst>
            <a:ext uri="{909E8E84-426E-40DD-AFC4-6F175D3DCCD1}">
              <a14:hiddenFill xmlns="" xmlns:a14="http://schemas.microsoft.com/office/drawing/2010/main">
                <a:noFill/>
              </a14:hiddenFill>
            </a:ext>
          </a:extLst>
        </p:spPr>
        <p:txBody>
          <a:bodyPr/>
          <a:lstStyle/>
          <a:p>
            <a:endParaRPr lang="tr-TR"/>
          </a:p>
        </p:txBody>
      </p:sp>
      <p:sp>
        <p:nvSpPr>
          <p:cNvPr id="90137" name="Rectangle 25"/>
          <p:cNvSpPr>
            <a:spLocks noChangeArrowheads="1"/>
          </p:cNvSpPr>
          <p:nvPr/>
        </p:nvSpPr>
        <p:spPr bwMode="auto">
          <a:xfrm>
            <a:off x="2664918" y="2385023"/>
            <a:ext cx="1457325" cy="791988"/>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r>
              <a:rPr lang="tr-TR" altLang="tr-TR" sz="1600" dirty="0">
                <a:solidFill>
                  <a:srgbClr val="FFFF00"/>
                </a:solidFill>
                <a:latin typeface="+mn-lt"/>
              </a:rPr>
              <a:t>Kullanılmayan </a:t>
            </a:r>
          </a:p>
          <a:p>
            <a:pPr algn="ctr" eaLnBrk="1" hangingPunct="1"/>
            <a:r>
              <a:rPr lang="tr-TR" altLang="tr-TR" sz="1600" dirty="0">
                <a:solidFill>
                  <a:srgbClr val="FFFF00"/>
                </a:solidFill>
                <a:latin typeface="+mn-lt"/>
              </a:rPr>
              <a:t>izin 30 gün</a:t>
            </a:r>
          </a:p>
        </p:txBody>
      </p:sp>
      <p:sp>
        <p:nvSpPr>
          <p:cNvPr id="90138" name="WordArt 26"/>
          <p:cNvSpPr>
            <a:spLocks noChangeArrowheads="1" noChangeShapeType="1" noTextEdit="1"/>
          </p:cNvSpPr>
          <p:nvPr/>
        </p:nvSpPr>
        <p:spPr bwMode="auto">
          <a:xfrm>
            <a:off x="5046078" y="1916832"/>
            <a:ext cx="719138" cy="360362"/>
          </a:xfrm>
          <a:prstGeom prst="rect">
            <a:avLst/>
          </a:prstGeom>
          <a:extLst>
            <a:ext uri="{91240B29-F687-4F45-9708-019B960494DF}">
              <a14:hiddenLine xmlns=""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tr-TR" sz="3600" kern="10" spc="720" dirty="0" smtClean="0">
                <a:solidFill>
                  <a:schemeClr val="tx1">
                    <a:lumMod val="95000"/>
                    <a:lumOff val="5000"/>
                  </a:schemeClr>
                </a:solidFill>
                <a:effectLst>
                  <a:outerShdw dist="45791" dir="3378596" algn="ctr" rotWithShape="0">
                    <a:srgbClr val="4D4D4D">
                      <a:alpha val="79999"/>
                    </a:srgbClr>
                  </a:outerShdw>
                </a:effectLst>
                <a:latin typeface="Arial Black"/>
              </a:rPr>
              <a:t>2017</a:t>
            </a:r>
            <a:endParaRPr lang="tr-TR" sz="3600" kern="10" spc="720" dirty="0">
              <a:solidFill>
                <a:schemeClr val="tx1">
                  <a:lumMod val="95000"/>
                  <a:lumOff val="5000"/>
                </a:schemeClr>
              </a:solidFill>
              <a:effectLst>
                <a:outerShdw dist="45791" dir="3378596" algn="ctr" rotWithShape="0">
                  <a:srgbClr val="4D4D4D">
                    <a:alpha val="79999"/>
                  </a:srgbClr>
                </a:outerShdw>
              </a:effectLst>
              <a:latin typeface="Arial Black"/>
            </a:endParaRPr>
          </a:p>
        </p:txBody>
      </p:sp>
      <p:sp>
        <p:nvSpPr>
          <p:cNvPr id="90139" name="Line 27"/>
          <p:cNvSpPr>
            <a:spLocks noChangeShapeType="1"/>
          </p:cNvSpPr>
          <p:nvPr/>
        </p:nvSpPr>
        <p:spPr bwMode="auto">
          <a:xfrm>
            <a:off x="4788694" y="2348880"/>
            <a:ext cx="1295400" cy="0"/>
          </a:xfrm>
          <a:prstGeom prst="line">
            <a:avLst/>
          </a:prstGeom>
          <a:noFill/>
          <a:ln w="38100">
            <a:solidFill>
              <a:srgbClr val="C0C0C0"/>
            </a:solidFill>
            <a:round/>
            <a:headEnd/>
            <a:tailEnd/>
          </a:ln>
          <a:extLst>
            <a:ext uri="{909E8E84-426E-40DD-AFC4-6F175D3DCCD1}">
              <a14:hiddenFill xmlns="" xmlns:a14="http://schemas.microsoft.com/office/drawing/2010/main">
                <a:noFill/>
              </a14:hiddenFill>
            </a:ext>
          </a:extLst>
        </p:spPr>
        <p:txBody>
          <a:bodyPr/>
          <a:lstStyle/>
          <a:p>
            <a:endParaRPr lang="tr-TR"/>
          </a:p>
        </p:txBody>
      </p:sp>
      <p:sp>
        <p:nvSpPr>
          <p:cNvPr id="90141" name="Rectangle 29"/>
          <p:cNvSpPr>
            <a:spLocks noChangeArrowheads="1"/>
          </p:cNvSpPr>
          <p:nvPr/>
        </p:nvSpPr>
        <p:spPr bwMode="auto">
          <a:xfrm>
            <a:off x="4507041" y="2385023"/>
            <a:ext cx="2364956" cy="791988"/>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r>
              <a:rPr lang="tr-TR" altLang="tr-TR" sz="1600" u="sng" dirty="0" smtClean="0">
                <a:solidFill>
                  <a:srgbClr val="FFFF00"/>
                </a:solidFill>
                <a:latin typeface="+mn-lt"/>
              </a:rPr>
              <a:t>2015 </a:t>
            </a:r>
            <a:r>
              <a:rPr lang="tr-TR" altLang="tr-TR" sz="1600" u="sng" dirty="0">
                <a:solidFill>
                  <a:srgbClr val="FFFF00"/>
                </a:solidFill>
                <a:latin typeface="+mn-lt"/>
              </a:rPr>
              <a:t>izni yanar.</a:t>
            </a:r>
            <a:r>
              <a:rPr lang="tr-TR" altLang="tr-TR" sz="1600" dirty="0">
                <a:solidFill>
                  <a:srgbClr val="FFFF00"/>
                </a:solidFill>
                <a:latin typeface="+mn-lt"/>
              </a:rPr>
              <a:t> </a:t>
            </a:r>
          </a:p>
          <a:p>
            <a:pPr algn="ctr" eaLnBrk="1" hangingPunct="1"/>
            <a:r>
              <a:rPr lang="tr-TR" altLang="tr-TR" sz="1600" dirty="0" err="1">
                <a:solidFill>
                  <a:srgbClr val="FF0000"/>
                </a:solidFill>
                <a:latin typeface="+mn-lt"/>
              </a:rPr>
              <a:t>Max</a:t>
            </a:r>
            <a:r>
              <a:rPr lang="tr-TR" altLang="tr-TR" sz="1600" dirty="0">
                <a:solidFill>
                  <a:srgbClr val="FF0000"/>
                </a:solidFill>
                <a:latin typeface="+mn-lt"/>
              </a:rPr>
              <a:t>. Kullanacağı </a:t>
            </a:r>
          </a:p>
          <a:p>
            <a:pPr algn="ctr" eaLnBrk="1" hangingPunct="1"/>
            <a:r>
              <a:rPr lang="tr-TR" altLang="tr-TR" sz="1600" dirty="0" smtClean="0">
                <a:solidFill>
                  <a:srgbClr val="FF0000"/>
                </a:solidFill>
                <a:latin typeface="+mn-lt"/>
              </a:rPr>
              <a:t>Yıllık izin </a:t>
            </a:r>
            <a:r>
              <a:rPr lang="tr-TR" altLang="tr-TR" sz="1600" dirty="0">
                <a:solidFill>
                  <a:srgbClr val="FF0000"/>
                </a:solidFill>
                <a:latin typeface="+mn-lt"/>
              </a:rPr>
              <a:t>süresi 60 gündür</a:t>
            </a:r>
            <a:r>
              <a:rPr lang="tr-TR" altLang="tr-TR" dirty="0">
                <a:solidFill>
                  <a:srgbClr val="FF0000"/>
                </a:solidFill>
                <a:latin typeface="+mn-lt"/>
              </a:rPr>
              <a:t>.</a:t>
            </a:r>
          </a:p>
        </p:txBody>
      </p:sp>
      <p:sp>
        <p:nvSpPr>
          <p:cNvPr id="90142" name="AutoShape 30"/>
          <p:cNvSpPr>
            <a:spLocks noChangeArrowheads="1"/>
          </p:cNvSpPr>
          <p:nvPr/>
        </p:nvSpPr>
        <p:spPr bwMode="auto">
          <a:xfrm>
            <a:off x="6958075" y="2395497"/>
            <a:ext cx="638113" cy="504825"/>
          </a:xfrm>
          <a:prstGeom prst="rightArrow">
            <a:avLst>
              <a:gd name="adj1" fmla="val 50000"/>
              <a:gd name="adj2" fmla="val 49921"/>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endParaRPr lang="tr-TR" altLang="tr-TR"/>
          </a:p>
        </p:txBody>
      </p:sp>
      <p:sp>
        <p:nvSpPr>
          <p:cNvPr id="3" name="Dikdörtgen 2"/>
          <p:cNvSpPr/>
          <p:nvPr/>
        </p:nvSpPr>
        <p:spPr>
          <a:xfrm>
            <a:off x="565816" y="3501008"/>
            <a:ext cx="8046012" cy="2800767"/>
          </a:xfrm>
          <a:prstGeom prst="rect">
            <a:avLst/>
          </a:prstGeom>
        </p:spPr>
        <p:txBody>
          <a:bodyPr wrap="square">
            <a:spAutoFit/>
          </a:bodyPr>
          <a:lstStyle/>
          <a:p>
            <a:pPr marL="285750" indent="-285750" algn="just">
              <a:buFont typeface="Arial" panose="020B0604020202020204" pitchFamily="34" charset="0"/>
              <a:buChar char="•"/>
            </a:pPr>
            <a:r>
              <a:rPr lang="tr-TR" altLang="tr-TR" sz="1600" dirty="0" smtClean="0"/>
              <a:t>Öğretmenler </a:t>
            </a:r>
            <a:r>
              <a:rPr lang="tr-TR" altLang="tr-TR" sz="1600" dirty="0"/>
              <a:t>yaz tatili ile dinlenme tatillerinde izinli sayılırlar. Bunlara, hastalık ve diğer mazeret izinleri dışında, ayrıca yıllık izin verilmez.</a:t>
            </a:r>
          </a:p>
          <a:p>
            <a:pPr marL="285750" indent="-285750" algn="just">
              <a:buFont typeface="Arial" charset="0"/>
              <a:buChar char="•"/>
            </a:pPr>
            <a:r>
              <a:rPr lang="tr-TR" altLang="tr-TR" sz="1600" dirty="0" smtClean="0"/>
              <a:t>Hizmetleri </a:t>
            </a:r>
            <a:r>
              <a:rPr lang="tr-TR" altLang="tr-TR" sz="1600" dirty="0"/>
              <a:t>sırasında radyoaktif ışınlarla çalışan personele, her yıl yıllık izinlerine ilaveten bir aylık sağlık izni verilir</a:t>
            </a:r>
            <a:r>
              <a:rPr lang="tr-TR" altLang="tr-TR" sz="1600" dirty="0" smtClean="0"/>
              <a:t>.</a:t>
            </a:r>
          </a:p>
          <a:p>
            <a:pPr marL="285750" indent="-285750" algn="just">
              <a:buFont typeface="Arial" charset="0"/>
              <a:buChar char="•"/>
            </a:pPr>
            <a:r>
              <a:rPr lang="tr-TR" sz="1600" b="1" i="1" u="sng" dirty="0" smtClean="0">
                <a:solidFill>
                  <a:srgbClr val="FF0000"/>
                </a:solidFill>
              </a:rPr>
              <a:t>2547 Sayılı Kanun Madde </a:t>
            </a:r>
            <a:r>
              <a:rPr lang="tr-TR" sz="1600" b="1" i="1" u="sng" dirty="0">
                <a:solidFill>
                  <a:srgbClr val="FF0000"/>
                </a:solidFill>
              </a:rPr>
              <a:t>64 İzinler:</a:t>
            </a:r>
            <a:r>
              <a:rPr lang="tr-TR" sz="1600" dirty="0"/>
              <a:t> </a:t>
            </a:r>
            <a:r>
              <a:rPr lang="tr-TR" sz="1600" dirty="0" smtClean="0"/>
              <a:t>– </a:t>
            </a:r>
            <a:r>
              <a:rPr lang="tr-TR" sz="1600" dirty="0"/>
              <a:t>Öğretim elemanları yıllık izinlerini, normal </a:t>
            </a:r>
            <a:r>
              <a:rPr lang="tr-TR" sz="1600" dirty="0" smtClean="0"/>
              <a:t>olarak, öğrenime </a:t>
            </a:r>
            <a:r>
              <a:rPr lang="tr-TR" sz="1600" dirty="0"/>
              <a:t>ara verilen zamanlarda kullanırlar. Bunların diğer izinleri ile Yükseköğretim üst kuruluşları personelinin ve yükseköğretim kurumları memurlarının izin işleri 657 Sayılı Devlet Memurları Kanunu hükümlerine göre yürütülür</a:t>
            </a:r>
            <a:r>
              <a:rPr lang="tr-TR" sz="1600" dirty="0" smtClean="0"/>
              <a:t>. Rektör</a:t>
            </a:r>
            <a:r>
              <a:rPr lang="tr-TR" sz="1600" dirty="0"/>
              <a:t>, iznini Yükseköğretim Kurul Başkanından, diğer yöneticiler ise bir üst makamdan alırlar. Yükseköğretim kurumlarında ve üst kuruluşlarda görevli bütün personel bağlı olduğu ilk disiplin amirinin izniyle görevi başından ayrılabilir. </a:t>
            </a:r>
            <a:endParaRPr lang="tr-TR" altLang="tr-TR" sz="1600" dirty="0"/>
          </a:p>
        </p:txBody>
      </p:sp>
    </p:spTree>
    <p:extLst>
      <p:ext uri="{BB962C8B-B14F-4D97-AF65-F5344CB8AC3E}">
        <p14:creationId xmlns="" xmlns:p14="http://schemas.microsoft.com/office/powerpoint/2010/main" val="211766331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0" y="188913"/>
            <a:ext cx="91440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marL="342900" indent="-342900" eaLnBrk="0" hangingPunct="0">
              <a:defRPr>
                <a:solidFill>
                  <a:schemeClr val="tx1"/>
                </a:solidFill>
                <a:latin typeface="Tahoma" pitchFamily="34" charset="0"/>
              </a:defRPr>
            </a:lvl1pPr>
            <a:lvl2pPr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lvl="1" algn="ctr" eaLnBrk="1" hangingPunct="1"/>
            <a:r>
              <a:rPr lang="tr-TR" altLang="tr-TR" sz="2000" b="1" dirty="0">
                <a:solidFill>
                  <a:srgbClr val="CC3300"/>
                </a:solidFill>
              </a:rPr>
              <a:t>İZİNLER</a:t>
            </a:r>
          </a:p>
        </p:txBody>
      </p:sp>
      <p:sp>
        <p:nvSpPr>
          <p:cNvPr id="76803" name="Rectangle 3"/>
          <p:cNvSpPr>
            <a:spLocks noChangeArrowheads="1"/>
          </p:cNvSpPr>
          <p:nvPr/>
        </p:nvSpPr>
        <p:spPr bwMode="auto">
          <a:xfrm>
            <a:off x="179388" y="415299"/>
            <a:ext cx="8964612"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tr-TR" altLang="tr-TR" b="1" dirty="0">
                <a:solidFill>
                  <a:srgbClr val="0070C0"/>
                </a:solidFill>
                <a:latin typeface="+mn-lt"/>
              </a:rPr>
              <a:t>Madde-104: Mazeret izni</a:t>
            </a:r>
          </a:p>
        </p:txBody>
      </p:sp>
      <p:sp>
        <p:nvSpPr>
          <p:cNvPr id="76805" name="Text Box 23"/>
          <p:cNvSpPr txBox="1">
            <a:spLocks noChangeArrowheads="1"/>
          </p:cNvSpPr>
          <p:nvPr/>
        </p:nvSpPr>
        <p:spPr bwMode="auto">
          <a:xfrm>
            <a:off x="323528" y="1142741"/>
            <a:ext cx="378681" cy="369332"/>
          </a:xfrm>
          <a:prstGeom prst="rect">
            <a:avLst/>
          </a:prstGeom>
          <a:solidFill>
            <a:srgbClr val="FFFF00"/>
          </a:solidFill>
          <a:ln>
            <a:solidFill>
              <a:schemeClr val="tx1"/>
            </a:solidFill>
          </a:ln>
          <a:extLst/>
        </p:spPr>
        <p:txBody>
          <a:bodyPr wrap="squar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tr-TR" altLang="tr-TR" dirty="0" smtClean="0">
                <a:effectLst>
                  <a:outerShdw blurRad="38100" dist="38100" dir="2700000" algn="tl">
                    <a:srgbClr val="000000">
                      <a:alpha val="43137"/>
                    </a:srgbClr>
                  </a:outerShdw>
                </a:effectLst>
              </a:rPr>
              <a:t>A</a:t>
            </a:r>
            <a:endParaRPr lang="tr-TR" altLang="tr-TR" dirty="0">
              <a:effectLst>
                <a:outerShdw blurRad="38100" dist="38100" dir="2700000" algn="tl">
                  <a:srgbClr val="000000">
                    <a:alpha val="43137"/>
                  </a:srgbClr>
                </a:outerShdw>
              </a:effectLst>
            </a:endParaRPr>
          </a:p>
        </p:txBody>
      </p:sp>
      <p:sp>
        <p:nvSpPr>
          <p:cNvPr id="76808" name="Line 26"/>
          <p:cNvSpPr>
            <a:spLocks noChangeShapeType="1"/>
          </p:cNvSpPr>
          <p:nvPr/>
        </p:nvSpPr>
        <p:spPr bwMode="auto">
          <a:xfrm>
            <a:off x="1057809" y="1301829"/>
            <a:ext cx="1008062"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tr-TR"/>
          </a:p>
        </p:txBody>
      </p:sp>
      <p:sp>
        <p:nvSpPr>
          <p:cNvPr id="76809" name="Line 27"/>
          <p:cNvSpPr>
            <a:spLocks noChangeShapeType="1"/>
          </p:cNvSpPr>
          <p:nvPr/>
        </p:nvSpPr>
        <p:spPr bwMode="auto">
          <a:xfrm>
            <a:off x="2672752" y="1327413"/>
            <a:ext cx="1008063"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tr-TR"/>
          </a:p>
        </p:txBody>
      </p:sp>
      <p:sp>
        <p:nvSpPr>
          <p:cNvPr id="76813" name="Line 31"/>
          <p:cNvSpPr>
            <a:spLocks noChangeShapeType="1"/>
          </p:cNvSpPr>
          <p:nvPr/>
        </p:nvSpPr>
        <p:spPr bwMode="auto">
          <a:xfrm>
            <a:off x="4376003" y="1300996"/>
            <a:ext cx="1008062"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tr-TR"/>
          </a:p>
        </p:txBody>
      </p:sp>
      <p:sp>
        <p:nvSpPr>
          <p:cNvPr id="76815" name="Text Box 33"/>
          <p:cNvSpPr txBox="1">
            <a:spLocks noChangeArrowheads="1"/>
          </p:cNvSpPr>
          <p:nvPr/>
        </p:nvSpPr>
        <p:spPr bwMode="auto">
          <a:xfrm>
            <a:off x="5652120" y="1452268"/>
            <a:ext cx="1619672"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tr-TR" altLang="tr-TR" dirty="0"/>
              <a:t>(Aylıklı İzin)</a:t>
            </a:r>
          </a:p>
        </p:txBody>
      </p:sp>
      <p:sp>
        <p:nvSpPr>
          <p:cNvPr id="76821" name="Text Box 39"/>
          <p:cNvSpPr txBox="1">
            <a:spLocks noChangeArrowheads="1"/>
          </p:cNvSpPr>
          <p:nvPr/>
        </p:nvSpPr>
        <p:spPr bwMode="auto">
          <a:xfrm>
            <a:off x="5652120" y="2195572"/>
            <a:ext cx="158417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tr-TR" altLang="tr-TR" dirty="0"/>
              <a:t>(Aylıklı İzin)</a:t>
            </a:r>
          </a:p>
        </p:txBody>
      </p:sp>
      <p:sp>
        <p:nvSpPr>
          <p:cNvPr id="2" name="Metin kutusu 1"/>
          <p:cNvSpPr txBox="1"/>
          <p:nvPr/>
        </p:nvSpPr>
        <p:spPr>
          <a:xfrm>
            <a:off x="899592" y="768240"/>
            <a:ext cx="1373588" cy="307777"/>
          </a:xfrm>
          <a:prstGeom prst="rect">
            <a:avLst/>
          </a:prstGeom>
          <a:noFill/>
        </p:spPr>
        <p:txBody>
          <a:bodyPr wrap="square" rtlCol="0">
            <a:spAutoFit/>
          </a:bodyPr>
          <a:lstStyle/>
          <a:p>
            <a:r>
              <a:rPr lang="tr-TR" sz="1400" b="1" dirty="0" smtClean="0">
                <a:solidFill>
                  <a:srgbClr val="FF0000"/>
                </a:solidFill>
              </a:rPr>
              <a:t>Doğum Öncesi </a:t>
            </a:r>
            <a:endParaRPr lang="tr-TR" sz="1400" b="1" dirty="0">
              <a:solidFill>
                <a:srgbClr val="FF0000"/>
              </a:solidFill>
            </a:endParaRPr>
          </a:p>
        </p:txBody>
      </p:sp>
      <p:sp>
        <p:nvSpPr>
          <p:cNvPr id="28" name="Metin kutusu 27"/>
          <p:cNvSpPr txBox="1"/>
          <p:nvPr/>
        </p:nvSpPr>
        <p:spPr>
          <a:xfrm>
            <a:off x="2544822" y="737691"/>
            <a:ext cx="1296261" cy="307777"/>
          </a:xfrm>
          <a:prstGeom prst="rect">
            <a:avLst/>
          </a:prstGeom>
          <a:noFill/>
        </p:spPr>
        <p:txBody>
          <a:bodyPr wrap="square" rtlCol="0">
            <a:spAutoFit/>
          </a:bodyPr>
          <a:lstStyle/>
          <a:p>
            <a:r>
              <a:rPr lang="tr-TR" sz="1400" b="1" dirty="0" smtClean="0">
                <a:solidFill>
                  <a:srgbClr val="FF0000"/>
                </a:solidFill>
              </a:rPr>
              <a:t>Doğum Sonrası </a:t>
            </a:r>
            <a:endParaRPr lang="tr-TR" sz="1400" b="1" dirty="0">
              <a:solidFill>
                <a:srgbClr val="FF0000"/>
              </a:solidFill>
            </a:endParaRPr>
          </a:p>
        </p:txBody>
      </p:sp>
      <p:sp>
        <p:nvSpPr>
          <p:cNvPr id="29" name="Metin kutusu 28"/>
          <p:cNvSpPr txBox="1"/>
          <p:nvPr/>
        </p:nvSpPr>
        <p:spPr>
          <a:xfrm>
            <a:off x="4245305" y="767407"/>
            <a:ext cx="1297526" cy="307777"/>
          </a:xfrm>
          <a:prstGeom prst="rect">
            <a:avLst/>
          </a:prstGeom>
          <a:noFill/>
        </p:spPr>
        <p:txBody>
          <a:bodyPr wrap="square" rtlCol="0">
            <a:spAutoFit/>
          </a:bodyPr>
          <a:lstStyle/>
          <a:p>
            <a:r>
              <a:rPr lang="tr-TR" sz="1400" b="1" dirty="0" smtClean="0">
                <a:solidFill>
                  <a:srgbClr val="FF0000"/>
                </a:solidFill>
              </a:rPr>
              <a:t>Toplam İZİN </a:t>
            </a:r>
            <a:endParaRPr lang="tr-TR" sz="1400" b="1" dirty="0">
              <a:solidFill>
                <a:srgbClr val="FF0000"/>
              </a:solidFill>
            </a:endParaRPr>
          </a:p>
        </p:txBody>
      </p:sp>
      <p:sp>
        <p:nvSpPr>
          <p:cNvPr id="30" name="Metin kutusu 29"/>
          <p:cNvSpPr txBox="1"/>
          <p:nvPr/>
        </p:nvSpPr>
        <p:spPr>
          <a:xfrm>
            <a:off x="1057809" y="1343027"/>
            <a:ext cx="1010830" cy="338554"/>
          </a:xfrm>
          <a:prstGeom prst="rect">
            <a:avLst/>
          </a:prstGeom>
          <a:noFill/>
        </p:spPr>
        <p:txBody>
          <a:bodyPr wrap="square" rtlCol="0">
            <a:spAutoFit/>
          </a:bodyPr>
          <a:lstStyle/>
          <a:p>
            <a:r>
              <a:rPr lang="tr-TR" sz="1600" b="1" dirty="0" smtClean="0"/>
              <a:t>8 HAFTA  </a:t>
            </a:r>
            <a:endParaRPr lang="tr-TR" sz="1600" b="1" dirty="0"/>
          </a:p>
        </p:txBody>
      </p:sp>
      <p:sp>
        <p:nvSpPr>
          <p:cNvPr id="31" name="Metin kutusu 30"/>
          <p:cNvSpPr txBox="1"/>
          <p:nvPr/>
        </p:nvSpPr>
        <p:spPr>
          <a:xfrm>
            <a:off x="2770564" y="1383517"/>
            <a:ext cx="1010830" cy="338554"/>
          </a:xfrm>
          <a:prstGeom prst="rect">
            <a:avLst/>
          </a:prstGeom>
          <a:noFill/>
        </p:spPr>
        <p:txBody>
          <a:bodyPr wrap="square" rtlCol="0">
            <a:spAutoFit/>
          </a:bodyPr>
          <a:lstStyle/>
          <a:p>
            <a:r>
              <a:rPr lang="tr-TR" sz="1600" b="1" dirty="0" smtClean="0"/>
              <a:t>8 HAFTA  </a:t>
            </a:r>
            <a:endParaRPr lang="tr-TR" sz="1600" b="1" dirty="0"/>
          </a:p>
        </p:txBody>
      </p:sp>
      <p:sp>
        <p:nvSpPr>
          <p:cNvPr id="32" name="Metin kutusu 31"/>
          <p:cNvSpPr txBox="1"/>
          <p:nvPr/>
        </p:nvSpPr>
        <p:spPr>
          <a:xfrm>
            <a:off x="4373235" y="1414294"/>
            <a:ext cx="1010830" cy="338554"/>
          </a:xfrm>
          <a:prstGeom prst="rect">
            <a:avLst/>
          </a:prstGeom>
          <a:noFill/>
        </p:spPr>
        <p:txBody>
          <a:bodyPr wrap="square" rtlCol="0">
            <a:spAutoFit/>
          </a:bodyPr>
          <a:lstStyle/>
          <a:p>
            <a:r>
              <a:rPr lang="tr-TR" sz="1600" b="1" dirty="0" smtClean="0"/>
              <a:t>16 HAFTA  </a:t>
            </a:r>
            <a:endParaRPr lang="tr-TR" sz="1600" b="1" dirty="0"/>
          </a:p>
        </p:txBody>
      </p:sp>
      <p:sp>
        <p:nvSpPr>
          <p:cNvPr id="33" name="Metin kutusu 32"/>
          <p:cNvSpPr txBox="1"/>
          <p:nvPr/>
        </p:nvSpPr>
        <p:spPr>
          <a:xfrm>
            <a:off x="983600" y="1732945"/>
            <a:ext cx="4400465" cy="307777"/>
          </a:xfrm>
          <a:prstGeom prst="rect">
            <a:avLst/>
          </a:prstGeom>
          <a:noFill/>
        </p:spPr>
        <p:txBody>
          <a:bodyPr wrap="square" rtlCol="0">
            <a:spAutoFit/>
          </a:bodyPr>
          <a:lstStyle/>
          <a:p>
            <a:r>
              <a:rPr lang="tr-TR" sz="1400" b="1" i="1" dirty="0" smtClean="0">
                <a:solidFill>
                  <a:srgbClr val="FF0000"/>
                </a:solidFill>
              </a:rPr>
              <a:t>TABİP UYGUN GÖRÜR, MEMURDA İSTERSE ;</a:t>
            </a:r>
            <a:endParaRPr lang="tr-TR" sz="1400" b="1" i="1" dirty="0">
              <a:solidFill>
                <a:srgbClr val="FF0000"/>
              </a:solidFill>
            </a:endParaRPr>
          </a:p>
        </p:txBody>
      </p:sp>
      <p:sp>
        <p:nvSpPr>
          <p:cNvPr id="34" name="Metin kutusu 33"/>
          <p:cNvSpPr txBox="1"/>
          <p:nvPr/>
        </p:nvSpPr>
        <p:spPr>
          <a:xfrm>
            <a:off x="1206264" y="2223522"/>
            <a:ext cx="1008113" cy="338554"/>
          </a:xfrm>
          <a:prstGeom prst="rect">
            <a:avLst/>
          </a:prstGeom>
          <a:noFill/>
        </p:spPr>
        <p:txBody>
          <a:bodyPr wrap="square" rtlCol="0">
            <a:spAutoFit/>
          </a:bodyPr>
          <a:lstStyle/>
          <a:p>
            <a:r>
              <a:rPr lang="tr-TR" sz="1600" b="1" dirty="0">
                <a:solidFill>
                  <a:schemeClr val="tx1">
                    <a:lumMod val="95000"/>
                    <a:lumOff val="5000"/>
                  </a:schemeClr>
                </a:solidFill>
              </a:rPr>
              <a:t>3</a:t>
            </a:r>
            <a:r>
              <a:rPr lang="tr-TR" sz="1600" b="1" dirty="0" smtClean="0">
                <a:solidFill>
                  <a:schemeClr val="tx1">
                    <a:lumMod val="95000"/>
                    <a:lumOff val="5000"/>
                  </a:schemeClr>
                </a:solidFill>
              </a:rPr>
              <a:t> HAFTA  </a:t>
            </a:r>
            <a:endParaRPr lang="tr-TR" sz="1600" b="1" dirty="0">
              <a:solidFill>
                <a:schemeClr val="tx1">
                  <a:lumMod val="95000"/>
                  <a:lumOff val="5000"/>
                </a:schemeClr>
              </a:solidFill>
            </a:endParaRPr>
          </a:p>
        </p:txBody>
      </p:sp>
      <p:sp>
        <p:nvSpPr>
          <p:cNvPr id="35" name="Metin kutusu 34"/>
          <p:cNvSpPr txBox="1"/>
          <p:nvPr/>
        </p:nvSpPr>
        <p:spPr>
          <a:xfrm>
            <a:off x="2854292" y="2226350"/>
            <a:ext cx="1010830" cy="338554"/>
          </a:xfrm>
          <a:prstGeom prst="rect">
            <a:avLst/>
          </a:prstGeom>
          <a:noFill/>
        </p:spPr>
        <p:txBody>
          <a:bodyPr wrap="square" rtlCol="0">
            <a:spAutoFit/>
          </a:bodyPr>
          <a:lstStyle/>
          <a:p>
            <a:r>
              <a:rPr lang="tr-TR" sz="1600" b="1" dirty="0" smtClean="0"/>
              <a:t>13 HAFTA  </a:t>
            </a:r>
            <a:endParaRPr lang="tr-TR" sz="1600" b="1" dirty="0"/>
          </a:p>
        </p:txBody>
      </p:sp>
      <p:sp>
        <p:nvSpPr>
          <p:cNvPr id="36" name="Metin kutusu 35"/>
          <p:cNvSpPr txBox="1"/>
          <p:nvPr/>
        </p:nvSpPr>
        <p:spPr>
          <a:xfrm>
            <a:off x="4424060" y="2193139"/>
            <a:ext cx="1010830" cy="338554"/>
          </a:xfrm>
          <a:prstGeom prst="rect">
            <a:avLst/>
          </a:prstGeom>
          <a:noFill/>
        </p:spPr>
        <p:txBody>
          <a:bodyPr wrap="square" rtlCol="0">
            <a:spAutoFit/>
          </a:bodyPr>
          <a:lstStyle/>
          <a:p>
            <a:r>
              <a:rPr lang="tr-TR" sz="1600" b="1" dirty="0" smtClean="0"/>
              <a:t>16 HAFTA  </a:t>
            </a:r>
            <a:endParaRPr lang="tr-TR" sz="1600" b="1" dirty="0"/>
          </a:p>
        </p:txBody>
      </p:sp>
      <p:sp>
        <p:nvSpPr>
          <p:cNvPr id="3" name="AutoShape 2" descr="data:image/jpeg;base64,/9j/4AAQSkZJRgABAQAAAQABAAD/2wCEAAkGBxQQEhUUEhQVFhQWGBUUFBcXFhgYGBgUGxgZHRgVGhoZHSggGBooHhoXIT0hJyorLjEuHCM0ODMsNygtLysBCgoKDg0OGxAQGy0kHx4uLCwsLCwsLSwvLCw3LCwsLCwsMSwsLCwsLCwsLCwsLCwsLCwsLCwsLCwsLCwsLCwsK//AABEIALIAjgMBIgACEQEDEQH/xAAbAAEAAgMBAQAAAAAAAAAAAAAABQYDBAcCAf/EAEEQAAIBAwIDBQQHBAgHAAAAAAECAwAEERIhBRMxBiJBUWEUMnGBI0JSgpGhsTM0YtEHQ1NUcpOy4RUWc3TE0vD/xAAaAQEAAgMBAAAAAAAAAAAAAAAAAQIDBAUG/8QAJxEAAgICAQQCAQUBAAAAAAAAAAECEQMEEiEiMUETUWEFIzJDgRT/2gAMAwEAAhEDEQA/AO3k0zUHx/jbQlIoUWS4kDMqs2lERdjNIRkhASB5k7DxIqr89ZFX2mee4lziNWEEQCjvPpALRoMjcsSSQBWvk2IQkoPy/RZRbVnRs1F8X49BalVkfvv7kaAvI3XcIuWI2O/pVSuuF8StI5LmTiqqkcbO0RtRKoAGcBnlVmbwGcdajYrv2SLn3AMl5c4JVd5JJCMrbx7ZEaDbyA3PnVNrY+GKpW34RMIci1ydu7RZeS5kV8BiDE/dQ9GbAOlfU1qcf7dww8mO003M9z+xEffQLkAyvoydIz06nB6YJFfs+zKyIXuf3p25rSxnDRPjCrG3gqjbHQ75G5zo23Z69tbkXFs8DsNPMGkxPcIN9D4BUOemsY9RU49mMu1+TJLXklZNS8JnmXmXVvcXDEe7I8ekb/VgWUIPzPmTisFjwyzfVyo+TIp+kEeuCRWHQOoxleh3BUjzFdA4VxBLmMSJkA5DKRhlcHDIw8GByMVo9o+BG4UPEVS4j/ZSEZyM5MT43MbePl1HStfZ05TTljm1L116FYzXhoibbjc1rgTAzwKMGVRiePHi8ajEq/xLgjHu+NW2zuFlRXjYMjAMrKcgqehB8aofCbduKEq8bx2yHTOGBBllU4e3GR3ogRhmGzZ0jxroEUekYGABsAOgHgKy6Pz/ABfv+SuTjfae6UpW6UFKUoBSlKAUpSgKNbSiV7mcHJeZoBsQRHBlNG/hr5h266q2ex8SvcXkpyWV47UZ+qixiQ48stKSfgPKoe3vlthybjVDJzZyplGlH1yMwZJPcckaTjORnfFTnYrCy3q57xmSUj+B4UCn5lG/CuBqqb/Uckpr10NiVLEqMv8ASIhbh8yjbXy0LEagoaRRrI8QOuKpPFrf/htvLdLquLnABkl3JBIGAB7ib+6Mfj1tPbu4lnD2UARdUSvLM5JCBnYRhFXdmzGxySAAB1zt6HrXQ2snGSMmtC02fIzkDIxsNvEen61EdrOFvdQiON9DCWJ85I2RwT08cdPWpmvlc+EuLtG442qMMkMiSme2YJKcGRGB5U2Nu/jdHwMBxv0BBGBU3wztLFIwikzDOdhFKQpY7fsz0lG/1fmBUWykqdOAcHBO4zjYkDrvXjs92fiu4Ibi5Y3JdUlVXGIUOFPdi6HBHVtR3O9dHUyTl5NHYhGJcErJXlEAAAAAGwA6Yr1W8aopSlAKUpQClKUApSlAYp4A6lWUMp2IYAgjyIOxqM4N2bt7N3e3j5fMVEZQTp0pq0AKdlxrbpjrUxSooEDx7s77Q6ypK8MoXQWUKyumSQrowwwBJIOxGT4Eg1w27WM/IkeSRJe/BNIQWaTfmQHSoUMMalGN1LfZNdBqN43weO8iaKUHBwQynDI4911PgwNY8uKM4tGTHlcGn6KALw2UrLMx9nlbXHK2SIpD70Lk+4ud1J23I8qlb3iUMKa5JEVT7pLDvei/aPwzWrcyvafR34BQ7LcBfoHycYcbiJ+ndbY52J3A9WPB7WNtcUEIJ3DIi5+RH6/pXNyQSfcjoRna7WYuF824mW4kDxQx55MTZVnyMGWUeAwcBD0zk74xbuxX7jbZGnManGMYB3G3hsarl4DcMbWLVrkUc58fsYGzqbVjAdlBCjz36A1eYkCKFUYCgBR5AbAVu6t8b8GlnfdRk1U1VRuLdoZJ3dIJDFChZGlVQZZHGzcvVkRopGNRBJYEAADJ17e7uFOqG6kdgB9FcBGR8fVDKoZGPTIJ8Nq2iqwTas6CDX2tLhV6J4UlUEB1D4PUZHQ+o6VluLyOMZd0QebMFH5mhiM+aZrmXajtFGt2ssdwWiRrIMYpS0YJml5qaYyQzFVXbruPOtnifa2+LhLeCNXYa1SRGYqmThppA6pFnGNA1sKq5onizoma+1RuAduVedLa5e3Mz7K9u5aIv/ZkNuj+AGo5I8DtV4FSnYao+0pSpIFKUoBSlKA8PGCCDuDsQdwQfA+YqgdqLeLhky3CJogmBilSNTjnjJicKi7MwLpnxIQYroJqK7TcK9rtpIgdLkaom+xMvejf5MB8s1WcVJUy0JcXZQbTidybgzoEgHL5Wl4zK0g1agzKjqEIJbABJ7xz5DfuOJ3LqwN4wyCo0W8aEHGMgtqwagbWeeRQ8cSuAMSRawJVkUkOBnuthgR1HSvp45EpxLqhbfadWi+YZu6R6gmkYqKpHWWDXbV+WYLWwWRisit7PDiKOLdVkIUZc495N9IXpkMT4Vty8FgIzAi20w3jki2GoDYSL0dPMHw8utZ4LuOTdHRh/Cwb9DWG84lHEpzLErYOnW6rlsHA/GrUbDxQ4NHngrB7eLW07FQV0NMQqEEh49MQUMAQRvmvcvs1qhfkW6KPKJSST0AzksxO2B41H8Fldo1S3ieY7lpSpjh1MSWbWw3GSfdBNTdlwgQsJrlxNOP2YAxHH/gXc5/jOT8KGCMcajUVbIyyvmtZmlvYFiiuDGY3GNMJRcKsoA+jY+9q6AnGRsalO1F7GyLDoM7v3hGrlVK+cjL7sXgc7HGMHpWt2g4kAjNINWrCLHj32J2QA9c/z8q0uAcIFsm+NbYLkdBjdUXyRQcAeXxrA8ClO7EdeV02ZeI2d8bZhbtaOMbwRxMmkghlMba/fBCncDcDzrp3A+KpcxK6Nk+64IwyyADUrKd1YHwPmPMVQ0lKnINbkUrK/tNuBzlA50fQTxj6p/jG5VvA7HYkVmUVEwbWm4rkjodK1eH3qzxpJGco6hlPofMeB9K2qk5opSlAKUpQCvLCvVKA5vxyBrO/bSO5cLzk6n6VcLKnpkctgPMtWY8VLDDKrA/h8wanO39mXtWkUZe3+nUYySqg8xB6smofHFVGFwygjoQCD55p0OvpOOSDTXVGee1tZPftYT9xf5V7hEEWOXbxLjyRQR+VYPnRtvh51NG58EPo25+Iu22w+H+9Rl/epCheQ4A+bM3gqjqzEgAAeNac/GVJKQLzpOndPcU9O/J7q/Dc+hr1Z8NOoSztzJfADZIx5IPPH1jv5YoOniCMfD7Z5HE84w2MRR9eUhG5PnIQdz8vPMtSlDLCPEVltZyjAj5j0P8A9msVM0JmrVFj7KzCCeS325cgNzD6EsOcg9NTB/i7Yq2g1wu6hmiDGWSRYxKzo7rzbdASdJJQiWBh9sHT0xvXSeyvGmU+z3Mis4jWWKQkDmRHZgc9WRiBnrhkJ3O9FLrR5zNj4yZbKUpVjCKUpQClKUBjkXNcptrX2eSW36chyqbf1JAaIgZO2ltOfNTXWTVC7dWvLuYpx0mQ2z9feXU8R2GBs0oJP8NDa08nHKl9lXHC5P73P5dIs4/y6DgMbftXlm/6j7fAqoVT8xUtXypO78UTxFEEGlQAPIAAflXulKF0qFKUqSRWG7yUcA4OlsH1xWavMi5BHmCPxH5/CoKyXRkHwvhrcqKVbaNTpVxLdXLyIjY2kEZyM+mV61v8WglvIrVbS4WWbTO5mGFDxh1VgNO2kMVA/wAPU1ERcGaK1Y+z2ha2i1CSUvKG0Lkto2CE4PjtXWeynBRbpzGcySyqhZyAoVcd2KNF2RBk7bnfcmtb4m5dTgZrj2v2T1KUrYNUUpSgFKUoD5Vd7fWhksZioJeIC4QDO7Rd/SANySAVx61Y68suaEp07OXROGAK9CAfkeleq1bGHkh4NvoZJIcDOyg5jBJ3zoK/jW1UnpcM+cExSlKkyilKUApSlAeb7Hss4IyHCQYHjzXWP9WrqEShQAOgAH4VzyzhMktpFg4aczSY8I4VZ1J9DKsY+8K6KBVTz+9K8rPtKUoagpSlAKUpQClKUBzbtNCY+IPsdM0UcwPhzF1Ruo+QhP3q16m/6QLbv2swG6vJCzZ2VZE1dPElo0qEFEd3QnyxV9ClKVY3hSlKAUAJOB1NK+mfkq8uM6ANC/alY6Y0HqWIHxqGY8k+EXInuycAkupZcDTAi2qHb3yFebBz0/ZDGOqmriKiezHDPZbeOInLgFpW+1K5LyNvnYszHGdht0qWFQeanLlJv7PtKUoVFKUoBSlKAUpSgKt/SLEDYu5BPKeGcY8NEqkn4adVVcH+fyronGOHi5gmgYkLNHJESOoDqVJGfEZqh9pey8lpayTLeyEoF0hoocFiwUA4XJyTioN7T2Y4rT9mvXyi9mp8ke3Sf5MPpv0rQ4Rwm4niWQ3jqWzsIYfMjxHpWH/px1Z01tRbqmSFKy8A7MTXHPDXsg5M3JGIYe8OVHJqPd65kI+AFS//ACJJ/fpv8qD/ANKzp2jE/wBRxr0QefDzqU4BY8+5GQTHaNqbbZ7tl2HqERs+PeYfZrZTsPKpyL+XPh9DBsfP3KsvBuFLaxLEm4XJJONTMSSztjqzMSSfM0NPb3Fljxib9KUoc8UpSgFKUoBSlKAUpXygPtV7t5g2mk/XmtU/G4iqeeQDqQPnVO7bcTik9nhWQM7XMTYG4xHqdgfAbL0qsv4smPWSM8XU/H+VQvZb92j+9/qNTcNQnZb92j+9/qNcf+tv8nUfSf8AhYexXW9/7r/xrerNVF7N8digmvI3JBNwHyBkAG3gHx6qfCrBa9pYHOC+k5ONQI2Hjnw+eK7GNPijlzfcyapWGG5VwNLA53GCDn4VlqxB9pSlAKUpQClKUApSlAfDVW7T8eaJjHHswwWbY4yAcYII6eJq1VGcW4NHcA6gA3QOOo/n47GpjV9SGc9nmZzlyzH1OevxqD49OySWpSRY2ErFWcZXPLcYIyMg5x1HpV1vOy8yHuYceGCFb4kNt+dRN5wxwMSQtg7YK5B9PI/71mfGSoRfF2Y4O088ZHPtiV/tLciQEeqNhx8sj1rRtuIRL+5XsakkkW14GUZO5CMwWRd8/aAz0OKwPwp4jm3kaLP9WwLRN91t1+6RXl78rtdW2V8XjAmTHqo+kX8K03qpeDfjkhOutP8AJjuuMRTTCO8spI58ZWS3kVnI8GjZGDOvpuPMVrvxvkMATLNGfrNbyJMg83wuiQDfcEH0J3rZisOHzKSiW4/iQKjqfMEd5T+f6Vs8Iv5TCjSQXLAhtMyxF0kRScSdzJ7w9PGrwjw8F568fE5Lr7N23nDAPG2QRlWU9R4EEeYqe4R2jlWRVkbUmynI3Az12GSf1qJ7Idlp3jcsvJjaSR4Vcd4Rsdu51UE5bBwRnpV34T2cjgOvJZ/AnoPgPP1rPKaaOc1TpEyjZr1XwCvtYgKUpQClKUApSlAK+GlKA8GvVKUBp8UgVkOpVPTqAf1qrxW6ZHdX8B60pVkV+zYPA7aVDzLeB+h78SNvvvuKsyKFIAGAAAANgB5AUpVSV4Mg8K90pREo+0pSgP/Z"/>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4" name="AutoShape 4" descr="data:image/jpeg;base64,/9j/4AAQSkZJRgABAQAAAQABAAD/2wCEAAkGBxQQEhUUEhQVFhQWGBUUFBcXFhgYGBgUGxgZHRgVGhoZHSggGBooHhoXIT0hJyorLjEuHCM0ODMsNygtLysBCgoKDg0OGxAQGy0kHx4uLCwsLCwsLSwvLCw3LCwsLCwsMSwsLCwsLCwsLCwsLCwsLCwsLCwsLCwsLCwsLCwsK//AABEIALIAjgMBIgACEQEDEQH/xAAbAAEAAgMBAQAAAAAAAAAAAAAABQYDBAcCAf/EAEEQAAIBAwIDBQQHBAgHAAAAAAECAwAEERIhBRMxBiJBUWEUMnGBI0JSgpGhsTM0YtEHQ1NUcpOy4RUWc3TE0vD/xAAaAQEAAgMBAAAAAAAAAAAAAAAAAQIDBAUG/8QAJxEAAgICAQQCAQUBAAAAAAAAAAECEQMEEiEiMUETUWEFIzJDgRT/2gAMAwEAAhEDEQA/AO3k0zUHx/jbQlIoUWS4kDMqs2lERdjNIRkhASB5k7DxIqr89ZFX2mee4lziNWEEQCjvPpALRoMjcsSSQBWvk2IQkoPy/RZRbVnRs1F8X49BalVkfvv7kaAvI3XcIuWI2O/pVSuuF8StI5LmTiqqkcbO0RtRKoAGcBnlVmbwGcdajYrv2SLn3AMl5c4JVd5JJCMrbx7ZEaDbyA3PnVNrY+GKpW34RMIci1ydu7RZeS5kV8BiDE/dQ9GbAOlfU1qcf7dww8mO003M9z+xEffQLkAyvoydIz06nB6YJFfs+zKyIXuf3p25rSxnDRPjCrG3gqjbHQ75G5zo23Z69tbkXFs8DsNPMGkxPcIN9D4BUOemsY9RU49mMu1+TJLXklZNS8JnmXmXVvcXDEe7I8ekb/VgWUIPzPmTisFjwyzfVyo+TIp+kEeuCRWHQOoxleh3BUjzFdA4VxBLmMSJkA5DKRhlcHDIw8GByMVo9o+BG4UPEVS4j/ZSEZyM5MT43MbePl1HStfZ05TTljm1L116FYzXhoibbjc1rgTAzwKMGVRiePHi8ajEq/xLgjHu+NW2zuFlRXjYMjAMrKcgqehB8aofCbduKEq8bx2yHTOGBBllU4e3GR3ogRhmGzZ0jxroEUekYGABsAOgHgKy6Pz/ABfv+SuTjfae6UpW6UFKUoBSlKAUpSgKNbSiV7mcHJeZoBsQRHBlNG/hr5h266q2ex8SvcXkpyWV47UZ+qixiQ48stKSfgPKoe3vlthybjVDJzZyplGlH1yMwZJPcckaTjORnfFTnYrCy3q57xmSUj+B4UCn5lG/CuBqqb/Uckpr10NiVLEqMv8ASIhbh8yjbXy0LEagoaRRrI8QOuKpPFrf/htvLdLquLnABkl3JBIGAB7ib+6Mfj1tPbu4lnD2UARdUSvLM5JCBnYRhFXdmzGxySAAB1zt6HrXQ2snGSMmtC02fIzkDIxsNvEen61EdrOFvdQiON9DCWJ85I2RwT08cdPWpmvlc+EuLtG442qMMkMiSme2YJKcGRGB5U2Nu/jdHwMBxv0BBGBU3wztLFIwikzDOdhFKQpY7fsz0lG/1fmBUWykqdOAcHBO4zjYkDrvXjs92fiu4Ibi5Y3JdUlVXGIUOFPdi6HBHVtR3O9dHUyTl5NHYhGJcErJXlEAAAAAGwA6Yr1W8aopSlAKUpQClKUApSlAYp4A6lWUMp2IYAgjyIOxqM4N2bt7N3e3j5fMVEZQTp0pq0AKdlxrbpjrUxSooEDx7s77Q6ypK8MoXQWUKyumSQrowwwBJIOxGT4Eg1w27WM/IkeSRJe/BNIQWaTfmQHSoUMMalGN1LfZNdBqN43weO8iaKUHBwQynDI4911PgwNY8uKM4tGTHlcGn6KALw2UrLMx9nlbXHK2SIpD70Lk+4ud1J23I8qlb3iUMKa5JEVT7pLDvei/aPwzWrcyvafR34BQ7LcBfoHycYcbiJ+ndbY52J3A9WPB7WNtcUEIJ3DIi5+RH6/pXNyQSfcjoRna7WYuF824mW4kDxQx55MTZVnyMGWUeAwcBD0zk74xbuxX7jbZGnManGMYB3G3hsarl4DcMbWLVrkUc58fsYGzqbVjAdlBCjz36A1eYkCKFUYCgBR5AbAVu6t8b8GlnfdRk1U1VRuLdoZJ3dIJDFChZGlVQZZHGzcvVkRopGNRBJYEAADJ17e7uFOqG6kdgB9FcBGR8fVDKoZGPTIJ8Nq2iqwTas6CDX2tLhV6J4UlUEB1D4PUZHQ+o6VluLyOMZd0QebMFH5mhiM+aZrmXajtFGt2ssdwWiRrIMYpS0YJml5qaYyQzFVXbruPOtnifa2+LhLeCNXYa1SRGYqmThppA6pFnGNA1sKq5onizoma+1RuAduVedLa5e3Mz7K9u5aIv/ZkNuj+AGo5I8DtV4FSnYao+0pSpIFKUoBSlKA8PGCCDuDsQdwQfA+YqgdqLeLhky3CJogmBilSNTjnjJicKi7MwLpnxIQYroJqK7TcK9rtpIgdLkaom+xMvejf5MB8s1WcVJUy0JcXZQbTidybgzoEgHL5Wl4zK0g1agzKjqEIJbABJ7xz5DfuOJ3LqwN4wyCo0W8aEHGMgtqwagbWeeRQ8cSuAMSRawJVkUkOBnuthgR1HSvp45EpxLqhbfadWi+YZu6R6gmkYqKpHWWDXbV+WYLWwWRisit7PDiKOLdVkIUZc495N9IXpkMT4Vty8FgIzAi20w3jki2GoDYSL0dPMHw8utZ4LuOTdHRh/Cwb9DWG84lHEpzLErYOnW6rlsHA/GrUbDxQ4NHngrB7eLW07FQV0NMQqEEh49MQUMAQRvmvcvs1qhfkW6KPKJSST0AzksxO2B41H8Fldo1S3ieY7lpSpjh1MSWbWw3GSfdBNTdlwgQsJrlxNOP2YAxHH/gXc5/jOT8KGCMcajUVbIyyvmtZmlvYFiiuDGY3GNMJRcKsoA+jY+9q6AnGRsalO1F7GyLDoM7v3hGrlVK+cjL7sXgc7HGMHpWt2g4kAjNINWrCLHj32J2QA9c/z8q0uAcIFsm+NbYLkdBjdUXyRQcAeXxrA8ClO7EdeV02ZeI2d8bZhbtaOMbwRxMmkghlMba/fBCncDcDzrp3A+KpcxK6Nk+64IwyyADUrKd1YHwPmPMVQ0lKnINbkUrK/tNuBzlA50fQTxj6p/jG5VvA7HYkVmUVEwbWm4rkjodK1eH3qzxpJGco6hlPofMeB9K2qk5opSlAKUpQCvLCvVKA5vxyBrO/bSO5cLzk6n6VcLKnpkctgPMtWY8VLDDKrA/h8wanO39mXtWkUZe3+nUYySqg8xB6smofHFVGFwygjoQCD55p0OvpOOSDTXVGee1tZPftYT9xf5V7hEEWOXbxLjyRQR+VYPnRtvh51NG58EPo25+Iu22w+H+9Rl/epCheQ4A+bM3gqjqzEgAAeNac/GVJKQLzpOndPcU9O/J7q/Dc+hr1Z8NOoSztzJfADZIx5IPPH1jv5YoOniCMfD7Z5HE84w2MRR9eUhG5PnIQdz8vPMtSlDLCPEVltZyjAj5j0P8A9msVM0JmrVFj7KzCCeS325cgNzD6EsOcg9NTB/i7Yq2g1wu6hmiDGWSRYxKzo7rzbdASdJJQiWBh9sHT0xvXSeyvGmU+z3Mis4jWWKQkDmRHZgc9WRiBnrhkJ3O9FLrR5zNj4yZbKUpVjCKUpQClKUBjkXNcptrX2eSW36chyqbf1JAaIgZO2ltOfNTXWTVC7dWvLuYpx0mQ2z9feXU8R2GBs0oJP8NDa08nHKl9lXHC5P73P5dIs4/y6DgMbftXlm/6j7fAqoVT8xUtXypO78UTxFEEGlQAPIAAflXulKF0qFKUqSRWG7yUcA4OlsH1xWavMi5BHmCPxH5/CoKyXRkHwvhrcqKVbaNTpVxLdXLyIjY2kEZyM+mV61v8WglvIrVbS4WWbTO5mGFDxh1VgNO2kMVA/wAPU1ERcGaK1Y+z2ha2i1CSUvKG0Lkto2CE4PjtXWeynBRbpzGcySyqhZyAoVcd2KNF2RBk7bnfcmtb4m5dTgZrj2v2T1KUrYNUUpSgFKUoD5Vd7fWhksZioJeIC4QDO7Rd/SANySAVx61Y68suaEp07OXROGAK9CAfkeleq1bGHkh4NvoZJIcDOyg5jBJ3zoK/jW1UnpcM+cExSlKkyilKUApSlAeb7Hss4IyHCQYHjzXWP9WrqEShQAOgAH4VzyzhMktpFg4aczSY8I4VZ1J9DKsY+8K6KBVTz+9K8rPtKUoagpSlAKUpQClKUBzbtNCY+IPsdM0UcwPhzF1Ruo+QhP3q16m/6QLbv2swG6vJCzZ2VZE1dPElo0qEFEd3QnyxV9ClKVY3hSlKAUAJOB1NK+mfkq8uM6ANC/alY6Y0HqWIHxqGY8k+EXInuycAkupZcDTAi2qHb3yFebBz0/ZDGOqmriKiezHDPZbeOInLgFpW+1K5LyNvnYszHGdht0qWFQeanLlJv7PtKUoVFKUoBSlKAUpSgKt/SLEDYu5BPKeGcY8NEqkn4adVVcH+fyronGOHi5gmgYkLNHJESOoDqVJGfEZqh9pey8lpayTLeyEoF0hoocFiwUA4XJyTioN7T2Y4rT9mvXyi9mp8ke3Sf5MPpv0rQ4Rwm4niWQ3jqWzsIYfMjxHpWH/px1Z01tRbqmSFKy8A7MTXHPDXsg5M3JGIYe8OVHJqPd65kI+AFS//ACJJ/fpv8qD/ANKzp2jE/wBRxr0QefDzqU4BY8+5GQTHaNqbbZ7tl2HqERs+PeYfZrZTsPKpyL+XPh9DBsfP3KsvBuFLaxLEm4XJJONTMSSztjqzMSSfM0NPb3Fljxib9KUoc8UpSgFKUoBSlKAUpXygPtV7t5g2mk/XmtU/G4iqeeQDqQPnVO7bcTik9nhWQM7XMTYG4xHqdgfAbL0qsv4smPWSM8XU/H+VQvZb92j+9/qNTcNQnZb92j+9/qNcf+tv8nUfSf8AhYexXW9/7r/xrerNVF7N8digmvI3JBNwHyBkAG3gHx6qfCrBa9pYHOC+k5ONQI2Hjnw+eK7GNPijlzfcyapWGG5VwNLA53GCDn4VlqxB9pSlAKUpQClKUApSlAfDVW7T8eaJjHHswwWbY4yAcYII6eJq1VGcW4NHcA6gA3QOOo/n47GpjV9SGc9nmZzlyzH1OevxqD49OySWpSRY2ErFWcZXPLcYIyMg5x1HpV1vOy8yHuYceGCFb4kNt+dRN5wxwMSQtg7YK5B9PI/71mfGSoRfF2Y4O088ZHPtiV/tLciQEeqNhx8sj1rRtuIRL+5XsakkkW14GUZO5CMwWRd8/aAz0OKwPwp4jm3kaLP9WwLRN91t1+6RXl78rtdW2V8XjAmTHqo+kX8K03qpeDfjkhOutP8AJjuuMRTTCO8spI58ZWS3kVnI8GjZGDOvpuPMVrvxvkMATLNGfrNbyJMg83wuiQDfcEH0J3rZisOHzKSiW4/iQKjqfMEd5T+f6Vs8Iv5TCjSQXLAhtMyxF0kRScSdzJ7w9PGrwjw8F568fE5Lr7N23nDAPG2QRlWU9R4EEeYqe4R2jlWRVkbUmynI3Az12GSf1qJ7Idlp3jcsvJjaSR4Vcd4Rsdu51UE5bBwRnpV34T2cjgOvJZ/AnoPgPP1rPKaaOc1TpEyjZr1XwCvtYgKUpQClKUApSlAK+GlKA8GvVKUBp8UgVkOpVPTqAf1qrxW6ZHdX8B60pVkV+zYPA7aVDzLeB+h78SNvvvuKsyKFIAGAAAANgB5AUpVSV4Mg8K90pREo+0pSgP/Z"/>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6" descr="data:image/png;base64,iVBORw0KGgoAAAANSUhEUgAAAL0AAAELCAMAAAC77XfeAAAB41BMVEX///8I4///39aWOzgAAADI+f7Mb2pe7f7P////4tmTODXz8/PPcm0A4v/ho5brHCQI5v/39/f/590I6P+bPToI6//zhW7T////6+Tv7+/c+/5O4/UJ7f/j///CZmG0WVUcAABe9P9zFhGmS0e4XVg7AAAAtszy1c0AanaeREEoAAARAAAAWma65+syAAAAjp8AfYsHrcKdw8bhxr6usLDi4+M5AAAAn7JMUVKn0NOgoqIAzeQ83PHW19cvAADKy8sAPkxRoKq+p6EATFdtiIqCJyN7fX24uLgfLzD6z8VlWleSgXxieHuMrrF/LSqZmptVaGoAFh2plI3AiH2jdGui9v9+dXOA9f+7//9MdHrmrqJhAACAVk1JAABv7/9KW1tCtsIpExBbNS2MoaNc1OUALzcwQkA2Y2VYho1JODR4dnalubsNFRx1Yl8jNDQaISAyIyCC2uWWf3jOnZNPTEwteIC2nZV0T0RBIhzju7NQmqF5Xlmcko9xRj+5zs/OsqlAFQBQKR6MzNSM/v95sLYAGigpIyYAIiTGj4JLGABZS0ZBWltRHBpmIB0xLCz1r56mAAD1FgCZUUD0k33Xb1bFAAD+inJfFhF0u8On5OlpmZ0ADR4xHxymBA19AADJGB+LAABjjiyBAAAgAElEQVR4nO1d+18TybInoYfMBMJOXiaQEMBgEoRZ8oCFkCAKsyBkAiPyEpXgBlBARF0WH+vCnn0cvazoPWf36Op1H3/qre6eyQsSuJ/rJPxgffwkhJD4nepvVVdV13RXVX2ST/JJPskn+SSfBKRnsHsSpH90sKHSUP6vMriO0IWbb98evL15rgWhe+ujtZWGdGKZRB0H1c0eT3O1jUj1xMEF1DdYaVgnkkl0s72tpq7O09ZerQpcwUHH5dFKQztWRtE5b11dXU2Np81rrM5Ku8020XJvoNLwSsso6pgw2toAfZs3B3u10QNj4Z1AqZ5KIywp5tEUumn01tQ1txtzdW/0eoBM3gM0WWmEx0jDCDqwNQPzm/PgE/xtxi8un3L6VPWsnjfavM153MEX0AYG0T6BRiqN7zjpRi8nsK/MUz6ovw4oZTx3mUxgzxBCs6fSDmpHryDU8vJgYmJCpU+bp8bT3Azm3GabQAB6vzPu1nWh7tyP9QyOggxW9JIGRrbQd9MvXlydvrF2/xVCE4ru28EYamqajV5wPub+YTfPz9l1Pz+jHzKPjtyDwUAdHfhxdbIy1lE7ic7f+HpsbEyv14+NLbx+ASacJU9bTU0dzAO2g74Wn1VnaGR4HcKT2KCM0M0Jb3Obx9PWBu7q4By60l927A3raPOJngMB8PBs+RpN5LDf2FxXQ2zZhlZivI5nGIaPoYbuLfTWiL0UDE0NeWq2GSfO57NKczGvox2LhQCnwvmv5IJvx8zx4HnAdtDp43W6GYaZsXahlglbM0Wekbq2ajCPvjIGd/1oKhc6Rv/qoNmT8frgMT0QAdXgecCIQnGdjncwDpf9+VlbWx74Opjp2r0QHR2gchlww6tNvSUPu96yea65cM7yAHys/C+CoHwTVj4fOm9sr2735KpeiZFA/eWx3kE0ZFHIzikDYBlC4OCrm/OmLHA6JPaceB5SmG+yorN4YHJ0n5mnAX45kpvJDj9g5iwWy9TXC2MUvh9NAM1ranKUb8QBHEy4gOvzYEgHzHcwOnvwptFYk8Od5mYPxBQU/sGW9uBH1rDCuaHZRCQxXV+/QHnz0osRAYkxEuI4bXUYJYE2cReUz/MzjIn3tXxJbFqRNjItK9Zuu6l5YDGyTxnvH5qKzAL6+nq4lAgyYi574AHI09JhIx6zrhni/3bM/JuBkElnMsEA6NCX1CQU4uSZik1ry51cU8yVczqds1cx+gXOAv6GaNrT1gz03bqF0Xs8NiCJrR17fXA72GuCuJ+frTa2eyh1gFt1nhz4MLNpCn60QzFTLrKJhqju6/U7LTYIbIAAkNd+jqb3X2L02JcYsVkCd7DydRT9ynVIX+rIbAVTMbjP3LzMpqnfaUBgsNTTRPb8zgRF/2Tr5sHEAcjL8+j+jfp6lMVD7NPobQblx3iq++ttkIx5vWCtGL63QPnrGqK/PATgx16/Bk/D+admh74i6Bf2ErP7+48e3Zi+Wr8wNjb9eTbaqWvD1K+psZ0LKtQBl0lMm8bQ7UabJ2+SQNqBnxy36LnXb86cOfMrx20ndjj0glIHvCcO1MZIvDM+kQUD0LD267wTK8Tt2HvPn828CfTPg46Vf16zakot8gNGDP7MmTHw987ITgdB7yeWYKFTlwUZvVn4MGfVgYPx2FAo5IvFYuj6lzma9ja3F6B/q1kyvJ7AqifgzyxwnH8b6RMtGP0YQZ2IUINGtlw/aASfDiGD92bQF/L1Pr95Ng9tgephwtXK6/QgrOGxM4ruub09515kCk1jjw/gpzaViQBhS8yJ19pxZOA5QM8Dw+j62UK8haIV8bHq9YryX+PplvOjiH9q+yscLcDPqitFzXVt7TU5lMATl8eI3t68efZY8DZk1gS8GfkpvLGFBT0N0nYiETQ1FMEvLNs7lix6HFxSx0Ix1Xm97eis0VYaOUWvzXTbP64GxWpgCYa6HXGuYfSWWfVdQI/DM0+zB7KmWy8pYAgXbC1vvzwGOUHfoc18tbWXn47QyJjjMHhnYi1zRYCehr7NtpfoZUbdtsdvVYNtLzEGthZN0DeggnyE4+ikCx6eG8+Ax+g9ODKGdPXzf07no6c8Mta0FwWvFfr+zXz0nH9nCjivd1oiCZTIvsdFOsDDQ7D2BbpRP30hDz2hDsQ2zcVtV6NIp28ojziQTG0mEpuvEEL/TPhzLozbQxMHLy+g+9P1CwvT57Pob1H0JGkpTh2NrBbl88aP/BYsnF+fV1oA3b/69sb09IuFMTDqFx229gys6xg9zbjaiirfpom/7+nIIw63t11gBviXEOrgjJGjVgEPXyOvyhIbOovRt9PIPoPeW4BemzBtNJ/2MDkVGrHFskditif6rAUvIC+omabmHRi9klTVqSNiLBwFbSKFyal8tJZXkTw74BKJqSka7tf7uRz0HmMz5B/tbS8/JxNtXSH6fP9jO9AktV0fKig+7azlD0Zk6tnUjfr6bMxJ0bfXGXFJrcbb8haj9xagh8vKCei81bZzmpQEVyMFcxWHCn6TQFMfFPT1avq4sAX5CRipp2YCaH+WFDcJ+mz+4skB32zUyOVs+QvRRwpeTvn3tq8q6JUqD7ewNlFDspPmx+cI7dU6VJYrOcqv0Sy3uuvP4Cx4Vl9aXk1FOlTlK78b+/aAgPUQ1WeMtiYnpcoo39jmMWoV3qMMlwsppIp/xzI1+12+8vXTLz0kMewA1gPtjYerOMY2RfnGOkx7bSr5GfT6V4cdPRVL4pVz/FEe87mvvyAB58uWs5j2gLCQOGAKivP31hk1i49V5sBUWgy9fhwnWGg6lzpPzuNgn/AG+0tlrsp18kYv6FwhTvXEZU3Ag9UqePbAUxbhDoQNW87IJlq7MX31Cf2bsbX2ujovOk9VrzjMulwfD+gpj+q8RttNjXJy1WNyQ2tO/VgR+NxUwsJtcnuJ8e0E/RPLt+Ayzx+0EJtVHWZ+BaeZlEXgScM65rqSm3B7r8bOvHl9NHywaMvQuHOcG1ejTsvURPPLl7bzVPXUYeapPoPeg4mzrQ14iBQU9BFESwpHotcvjCWGOGTZV/Mwy9TbCWS0fX6WRseeQ6ona0TEImCq+kKrtbfRTN6KfiO1tCOVD+/85rcgTq2OcHubaNa/ZTxHVE8dZl7ZlfwO0MMIeGGq0qaegOtoTkWb4/8uhp4WS361+DmgjjoaUxbItm7StIrGaNV50k6WfmBUqm1vtVt8uKuECpa6x29oPecwelKneoNdUk6miGuDSkJuqzuCOMQO2oE+Wq49jCjE17957MGFwCPQW2iZ7dBbHFLycezuC5NalTjNGoX2VAbViPjMb2C3r3ECVQiT+/VMAalohhXp+NKWRe8t8DhY9UYYABvSshkPUepwZ978+9aZN7/+egR9SI0z93IiiSGL3rl501adRZ+fjpClFUIcreZZKpO07AEKfvNv5Hnz5kwefFJfA4+5kDMi3BP0n+s7zqlMTeoQeqOnroZ6zWbbeU37CM20qoCLyG9++3Cr7cybjJ4hpx3a4zIXkZFv//Ovf61urg4gNRkpRK+sKcII2CauaAke7FZRPvaLbzyP0XeeM6QoYtHvzaJxv75QILr/z7/++zLMQPcmVFXnowfVN9Mooc12QeMukWwRGTj/5s1v/167gtbGx7e30KtE5IjAk9O/QLeIC+/+wqa6x1yrzSy5wSVprfqqqn5loZnDhZuxMRxTRvaG9grrUapYEpmW0itGlSm5U62Rzlw4VrB9rn2DzquhjIoVgnPZRotD4MezU2f/OZuKN+vvcWRvJE+g+jK0KDSgwty8uFj2c5M8ZQkXh8hZ9KSkhhc+y6J63NtSTNOFlHdu5mWo3WoxuU6JFNoxjbwUPDgcDZdpc6T/wwngc5aIZadg0fuy0i3YRhqOqtu9NBXEUwD4+rKoHmTyfrG8MIt9aG3KX8hj1ee3k+mp2gvoldgSTFfLFfJ86UZHeccs3bmdrXG/8/6hcHGEhgugfBzXNLcb2+sU3njLpvoqrMUEd6SHxGr3J9BDv8UydUSkrjRr2qjK2424Bw+r3mMsn+qxjKCE33KI/7gEvv346pgFr+Me8ake2q5Jqk9GYEsbXAVmfbvti/I2kzaMoP2piJ6snShisURm0aMXY5hVlvEjY90BCt8GZtteYzR6vLR/qsyqJzKIW4nXNhM7exE/nnFn7z+6Wk8DTC6yWuQzBL6xzWb0YvQ2Qhyj7Wb5+3hBzAOjkyMjfXARXz2afpEtXlo2i6UZFH61F3MeN79U12iai59EzOuPXudVXvXFmTCoch/QNyvZrIa5+ImkbzoXPLdXAs4gCRnIRNVOS5i2svSQlhAzytU8lyiVn3YjGimTi8Dl4wO5bDiLyMh0fbbIYFkrqcwRiPXB17QrzlPbXPxEMvhVToXEcowD3JoglTNSu/RWlyM0PkYaLmTrmlzkbuk/HkQ2I20XB6dZIXeZJz33c2pne8cVglcnbDQlNGLiVP6O0MH93B6R40pikOWqkaam9bOTymQiJ+g5FBwfEgiWldKCRovLJxYyT27nriM6j3XgfRNGJTmvKHEGZIRQd1XPfm7Ez00d10s88raaFnK06748gfSjPz777K8L3fldANwC6h8t6cS7b9qaSfmykh5nEH1GBO1Z1DomLo98/ercn39fv1IC/0ALOB2CvqNyN+qt/kXR31p4uLY//YTWqPQLeEBgSEosJfQgWzt1meWP7DOiqP6zra0v/vjrz62FJ49QC9qfvkl/+9/FYzUzOB2CfkLLbvtjREH/B/qTPO2v/Zl99dln/0mV+GQ1btqptr2t4EQ78gel/R8K/VvI059f0Jd/lvDkECvg5VkNm+2PlZ4Pz//8668/OhSmfHbh7GeU8ORq/i6heqx7T42xkqH9M+QLBS6udHb+raBXxuCP4efX/z7bUTLd2zKSCN94TDynmQy2BK1WXcwXiwX/VulPB6GlNxQMBntLepN7RpKYTBTJ3rWWzZWYW6fT8SBdLQphei9e/+uvv1HQp4vHTO6SpOibqG6uq1Ra1YN63Ty9g0fHx4avE813+XzB4eFArw9+p9O5L5YySHkC9xJp1L14jAygmF2XEd7XCW5+uDfG8zEQE70qa9ezEt+wfkDQa3eHTHGpRTGrLkf4mC/ko6h5dUTgmsZLfMXkWxtGX4koZ7zLrssTnrdmUGfE9KHEV0CYViH0PchaiPQoca+UMNuelkqh7w7Yj8d+HPGRsUK8nw0dr3vearXGbpX4ktQEXnuogM8Z9x2HnodZrLert1S3Tfc5W11FUvJ93yELLeBMzBdAK50rpfZvMSMcplUgUhg/Bj3vC12EmdjujnV+KG64I2+9uCOn7KnVZmne8z7fcKebOH93qHi4UItwDb/8ZpvoOhq91UDAx0LBFbuODo/d11H0a/rBaVYgM+wOHoXevrwhsC6YpEK9KJ6hlr2r+Izbd2CrLvd6W1XVaOcR/t4eTIfltAPzZqXLnjUM98/Fg7UtgG8sdzVqYMV9mDW+NMuy4fScLtR1N/dt3rdW9IvMl88Ztd6C4JD0IN0hp2PvZBmGYcV3sRDKmw549/MSN96NoAtvy7wtWQPy5cPHO1TIGD0jvI8FOvNHxto7W+K7akcn18u7748ZhULxTEy5ODMzB85GIuhZ0YdiBQMTP86tmMvr87d8OJ7X2eEK+HlHUpY35nmqe1YKdhYahXvl9Oz41jAwOosurly8ONyJd3eYcSSTLJuU5lMEPXNn+FAQVDrW/Chirq2tzVYwaqkUljQGJrfR885grw9LqCsYCFgZFsNmoxJBz4Z9V/J5YwIp4XU+Eniz+gBPDSpquKTsnwyuo3vJVcZth9gXMil4sNvtuhmWwo6iKH6S3c/zVG9yGUDua4y+NvuYr3HlVc/6lhRmHFFxpoAWBodEGMOmsdkKw8GWfKPF6FuHtTVLc/a5kC74inq2fxFFh5C8tyWwhfBnoiK118sM45BW2eSwOzfHJei/0Xaf0ix6cwF4/HodJR1N6b70blQIy9F5Uw52XmeaE9MOwp0UE0bYZ670xmI6N1xDBn1Q41gmwxwloMVGTHkEM2syKTQ27QpNjYCNTTlymcEbFhfnk3IUogRRFNF7YsHiNkLoYlBnVdFr7XSo1daqo0Dt1twAFzNwRWAui0zj+C5GD6oVDBm983PRtCiJooSQuCqwrECcPsvK73yPXtwg01ZZ0Ksek4KvzTKpASXTKBr+sLG7PbkBwMDFZBX/Tk4KAsBlmKiM2c+K8FpIp97ZY9+O1V/92V4m5qiS43uIjD5/F34nO6L/bGwSxN8lWZIEg1Lp43VzfYwqLINdDpteuvT+0rJVx/c+tOhf/wNyMIL+tsa7C5uV2Unx+KruR9CKfU6MMtGR3aam3Uu8y+CKx1VXHg9vNDY2YuXDmETBHbFsH7AoLcy4XIE9PTd29X94q6u11dB6j1pTkTnw/y8ZnSvUqa0yj3Z39+0PBUzzIwB8d7KpsWnEQCROsbvmNoRGIgILoY4siemtMNPY1Di5O28Ydzr9/vobqPOadMfluk8VpCpKO/TqV0/ifSqGuM99psaNpsbd3TQg3b3UqqLHc+hiT7oJg29qlH4PiyzLhL9J4l80pXsuDTlB6r8PBi8tSduXRrQFn6N7ovye8SGnBcb+q053fHcXo58ZAZRPVfQ0AGA30o1NTY0b7xejhPXhtHI5I+MYvHNq2BdbXr4zuDaQBa0Bb3KtFX/9wLYf/nP/1PlhHe/a3WhqSjcahMmNkQcKcyh4g2Hm3XtRfLrcOj9CTDe8K1L0cgSDj2yHYjrX8jVzziSoCfj8OKdnG6DvbPbdWXaBngUIZFLvQNONjXEiJnvX7wS8K24yxQ2thsWN3UawXWF39wcYp0YmPK6Hq7dsBiCCdrnuDFRlLFUb8HmesgeB6rbvLLmoog1JqS+Kf150mainDHwrYQrFTdR8DTMjTRT9xo8ju42MsKXnAP4e3pURPOal0So1aNVqdTMX/fYQ5/dvL7eqHsY+M2ONg+MzUPS6UIsz1YrfIH6fN7nebWCNM2Adc3MbcorsEcEttHThfQFdrUuZtFazpdkc9KRHy7LZqaCnkOOXLsFYELS+QMLZB29kgrV4krhNoWljd9EQX6T9ImM3hkNKpKA2qWm3rpyDXtmyoqU3nnXv1m8Se1Obt31uiClDF/ec4y51ILAQWwX0k40GQ+xnulfKVWVPQ5eh9c6AxuBz0A/CHK/3c1wE+eIZ9PzSPthh5PFwzB0LrUSciSVDPANe956ib0zPG1p/fkjA17d00fwWdL+kxGjl0H0fbp7/Ch72UIxSB6OPX9reczq5nY7OkO9/Is6hp61Z3ZueYvQMM9K4aJAfOklv1FedSpUcm7taydSe9z2buBEXXbXoLQ87FeLzVrvLsCzP+vUcN3V+BXHOyJ3WbLAWX+5vamqK9jXOuVJkkxpu4caKL5tbtd4ZLJfPmYw4/eCp0dcWTo+UqTUW7PxmydV6qQ+cCWeJRPxOv9yqOEw877Yui5OT4lzrMh4fsJqFG1dC4ElNKnqgTiH8jxusZdCvOzFBOnvRdCTyiqJ3r0ztDU2Np+5cI41/HAfoics0YZ9J5t3WVpeb/2Ycz9AWPwYfj+PJTHnXtZaZaxuyTx8x4FHRNzxzOrv9zg/x3uHLfUsEvcke3I9wZqd/aNTiB8Hdopg5GF48rjgmgy6ENklwwz35diUUo6EEzMXk2lYb8uHTayhMof/f6M0DEBxu7zifXWp1ga+jxOFjgbsdmwkSu+DwB+DvPVVmAyqtht6f1yIWEhw92byznHnDlK0p5MI35/6nHw991eSQM5KaJbzOenvchtB76fZQBj0XWV1axnzBYnAt3dnaj+D7r/yWsaHtp1nwcSUz7E1U5cHXCn1/ghu608fh6UgZex3pQrC7Y9eeUfSE+5HE5n6ffA1E3t58NuSn9/cvfD0rL+WBJ+gNS/tVefDVUP9jox8cdz785tpQ1ewyDSKJV7G6Y13DKOHMoQ6Ht3ImZmBx4o0ryD5vkEsFllwZ7KrPgR9pDTwbaZrpVXw0qaUFHDPiHgZ60ewrGgsTh27tQo8f7jm5h4CVo2ZLO739eG9GeM2RW50B+3CvDzxlPO5SPmvSkZdxnVLBN6uJbaZc9JFlffOr3lioi8QoyqJl5z4YrP8hWnk0ltlAL6fnGL8eW7j6Hers9eXVMF0zLDvvIl9Rrs6/7YvDpNsmC8KN9vYerqFAr2/4+6sL+G7yJ2PZ+7Hh5UL91UctK8GQL57zKV4354hKIkMqb/a7ZVodQb7CZXyr7+JwoAuwxXzBFfT9P/5xHj2+MX1VlenvvkcrcGkxHam98tjF4x/mHGlREFIOw1HozWbzx7PZrAwMWw8tB1pjPl/MgMHFQqHerq5en68reOfOtWudF8kKSu9yLOYyKWV7+wwEbA7GZXWEkyzDRjcMRzDHXNtjbtCA9896j1gGByKZXDFsiPFYLBbXWfm4C35Yxi108ZhJZ4AZlxgnPIdTaTEVZYQZIYUT9WgaLNjEI2KlisFCnljbUNuggSnsFy746dRQDFAYYhBwwg+8yRDneR48CrxwEej0n8sVlVmIldMbjY3pXQZS3N0kLr+51swYMc7Oa80NmDVmTXzOWlH0ceoL4QfIryAEwMqOuWK6mAEuwOQCusMjnxYYnKCLAjMCia7QKLvwp5Zv4RDK3FMLGie610humY4Ej9HzwBeTIYazEtA9BoXHAoRAN/F4FPhokgX0giAzIkEvuXn4w6Vx0HYDnqWIu9esMaHjaPAYvQnrOE4zwjiGD0msIWbCwxGDf4Rcphk5jNE3iuE0PAojD8inLj3D4QGwBpQPutfC3RBBRbqeAC6Z++MGtYgDL4EVoPq4DqsfhiTugrhgRpwElTeG0xuM0DTyk+HBzNyibngQ6x0LedJM98U6LfFxGRh33KX+Al6a6BN91sVnBIfDwbKCJIP2U0mG+eVO8LIsy8zMak8DtlUS6Jg/Xlh/GH0R5qiSLd/nC6+badwYkWVJksTwOznKSEnHKkrh9SxBFjqqNFR4jtw6GtzxMueQknhhiGWYsNx7W0qlZJRUGi/S5bozppjHVKWIS8Jn4KQc6iqQI3xZYNlUmFXWoVfLdaxk6WZFfnGutdhbrIRpgkVISkTryio0kyrbvSXPirT7EVl0COL6uyKXx8+LcjoZTkpbCPWRtaw+vJLFpG8vad2mkJHB4cMtZ6rMOZKyIIhzRd422Q3xpeG7YlhwJDF6JiWhe98EfG7tG1wyggr66LP1PgPE6w5GONRnkdX+nCQK4DIZNik5WIcYZZlkIOYuZ3PReEGfq2FumeQqvG6eSQGw8MZiEfAGBqhCmJ6UV1OSjAjpZZ+ujP2ig/ndinNJOS09xe2XBkc6iju3mCN5z8P7IgXPQEYlsgIrk041R6p3s3zoq/L6a6yMDFQIS634QDzSRiQVoT3PsDJRfHQ16giH8SjdFWjbUTmP4e3O6YozLQpJspQp2nVsEkMSo1b74qLrCPgONpzGYYIEcxYeJYa5RpZBo+Xtdc3tSFwU0qTrQ3rAO7DqBclwSRKjjiMsF09LECkIpF2BaP32DyLLOuRX5QRfNZm9q8Tkciitfn3uKFwHm7omgycRk4c6pCDrnXfQQAFwPyXo5TlIE6VfynxvRm6kNh+myk8uQ7rEJlGUWKLMsIdDBpNrBt5ykPMiSYedyM84hJnOMt+CmtNeD8pPp4lCpWssIyDFJaaYIk6fJ+kuv4wvmZVc8Npd7hbvHpShDg/RQRjiXIAis8xdHHfBtcjho91mRtwp0oe0iMvPj8sLvqrqfq7TNMzD7CM4JElI/4In0jD8NKc73ASeNwLL28lknwDoraFyensi/Zl7G/gZdkOUxKQsi0npblRIylKYZecMx9zzo+MNP0QduAhoLVdTV1Z6kOryIcMLA9ejYgqr/TJCEm7uSguOYuFCjv4NVrBs+3D57xtvUeqp2GESl8PQnjlBCeAh7XMVzVPyrsH+vPybPai3JBkEgpqNilvYlSupHnGZcydCr7NWYC8xlfg87s2JiqtdT9OpJPielCyQsXBIjsWToS9ngKnKwLDiMw1hSfwpZm8FAomroP4kksIwjybT7HF2qzAnVgH0DRmPb50zWHkrxIwQbdFm47B0ez08czLwlUGfU5TClaYZ3KQeDdBwM+1oPVziP13oz+cVRhw41I32BuZJuCnMnxR7pdDnlfGp54n2xu7gio2Qdpx29Hn3/y4S9OEld0jGUY7kODFxdBXxOVWzoSxC3iBIONH7nbfGOtNRKcqWAFso1krsaTWbs3zF8w6ILyFf4nW8ezl8gighR+wrFdhYKb+kNgMpiqOPRsXWYyO0XOHtneXMyY9Eb3CIYjqdSUj+L/CtXYlKo9fNOcIb8ycHnbtkrvmdYsejB8s90e4Vir7tVlMmCqpEmFbszvHikhO0BW8n59U7a3T2i+Un/uxRS+bFhZ+bmVM30+GHo46w5FALVtbeUju5aCPH7DlQCJ5xCMkoxe8OCMS9ZguG5ff4x+33kCemGYcohZOpB1ZspaQYEg6r6MFnln3HhDUFvdV+gt1arI40LnGy8gNeZw/QGng0Q/wKhDq0kMxbl35JMYYSwInqF+lNqgwru3h6gzYrMtlFDPvFciufFAN53QPZIaQcigkUSwVNcwJdX2Oid9whslDIpnLSXlB+eZ1mLc2tDOkoJsEMQWKYmWeZI0McnpGUtU3ZFRRoV04u4dyBUjf1f3wZuIj/d5pTMSK+JdU+syHJSdYxc9QIzKSUldropQBLq8c6kynLHb682zV3Bwhb5snyQWpeZ3WJOBsPS+yRmQn/TlaVHyALDj9Z+bl5QXDQjsByc0eZrCh6ed7uS5FKCLbOIz2p/Sd1NwWZ/FnrDCOmRFFOKomMNVTOaEcpw85TLPO9GV4XQc/bl2SG+PlVAS7hwXyS9FewSXVx1/CY0dYAAAV/SURBVN1VPuqb0Y9zoHzTvEQgP1DAM4J4NO9NuG/wHl6YELaibPTOvJhUL/edarmhslVjB1cZMb1s181JJAtXFn8Ai3C06q12g8HKB7Df7Euzq/NiWP1E+gEdGnest2yWO/k+xQjSN9bWNF7tSUUVKGLScWjmMpkMM+/C6WRUYH9cSsEFyuGf0mq5E1iHi+BuXwCh8f5yGe52WMSNoMPxH5Iw/ysbhOB+oTm8cUgeegNe4wxHo2FRltLhPjmdXBVFh9Iswoohq13Xhdb6y5nctjygiFNL8Iyw/QHlkSRK37x/l7/YzDuipErCkL9J3oNnh4RSYjIcDifFQMwdD6LZ8ubltcgtpIgLkQLRMHIIaWkLpZKYQIKUzltvczlUiyZdRTLhejotSlv3wss6t7ULPSt7avUq0Cr0JXGzx7XnkiTLMMsydCWWcchCnvJZiVHcC25Ak4E0DO6LYmFM5t0hNFuJk0Ce/Rz78adtUcBdKmz0cpTNKJhNv8sFb3IJqTAgF6JJ8TZKO8KrsiyTuMEhPbi4X6FNsns6grzbJ5NtZVhRysAHIy5wOwZmQ5Qk8amP7wqzLPCMFVZTLC6Yl7W7okCeocADUSKTbVJGl9MQ5oBdhlPxAo9v0hnm5gx2q7sLZygp3MIjyLeTYqktAssg5smWK8kkWWhm8CotQkgWl4qV7q29GzidDd9msW38jsYrt7O6KgMjHSgpROnKG271E5l5w5GlND5Gds+Rf+wSHMJ7NH5KNooaWEcorDgcuIA+4ejlNvsveD7bnrPzKQmNVF7vGbm78x36JUlWarHRssxRqv8hDXa66ooF0XZlz6AoEDNyjtVfvfE9+uU9yU8c84c339W1hpOseDeALtyYrsD+xiVkcN/C6evrXz9an9zuQEh6H4rFTG632263412vQNymWOg9Qh9ukAOuKrSvdxHB55hwY/X1tBt3YHQyMb52H6GVzs4Als7hK6jj/uzkYO2mZewJoC97Q0tJ6dsjmyNczd9I0dwwMDg4Ojo6ODig3kWyjc93e1L/6BSZLD7sGN+NN/bdscY4QvaAGLtR8dOecsSM6CksxxcFuskN8ZaHFYwPDgk9JpuLHH8cNNmHQc8NnSan00/Oq7ckjsfUM0vQ750m9CM7hA+vjp/6G8bpKFX4eLw8uUzP7zlBEbuWblcQqeDpK4eEupxjzwoDMdNTlo49mKuM0tNxUtpXVRH71vtPEfpuarT7J3Hipw/9yBS5k/xEC2enD/0WmUAjJ1p5un/a0JsRuWu/8Pjoo6XjtFktPaTQsnmijAOdNo85So32/onSVHTaZivlkMKTrdt0nDb0MokbjzuVU5H7py3OeUVSk70TGWItjUZ3Kn+kqCoIb53GHXXy+GGh5zFyO6enpkAcpmX2ROocTBD0U6cmO+n5UOLo8ULpJ7H0KUI/SshgWTuRwyR5LaA/NXltH4lyLCe7NblPT2l2SkqYVQPIQtGf6K9fkUDBsl/hw7tVGUA3XiyMcZy/FPrMbvMN950EfQUaGA9LzyYaDgaHW6YXLEPF3b159mKgs+/Z4MBg4uIKPoNUb/lnGUEWk2eol8clytjwPxa+LeowzS0+t91u9XUFgj53vKMeBkp/r5wwj5bxYV65bcbd9fmtona46SNNRLzVbuV11vjzq68XXlTqbMisPMu5sd8dQsXQ117Mu4nbygf+67uOCtwdli8NObeo8iUOVewpPN7NbvLxvZWOc/qDbnwwBa7Pw6O7qO7NK+6ChQje6r5YaX8/G8KHsgWxdHUFUfG9HGaDdnIAh7IMYbfzsc4KNKznyyRC+7P93aMg3d2jpWafZ1cCcH3BAFmK6BxeuXKykOjUyABeguhRpBJNCZ/kk3yST/Ix5X8BHRu3mXqqJw8AAAAASUVORK5CYII="/>
          <p:cNvSpPr>
            <a:spLocks noChangeAspect="1" noChangeArrowheads="1"/>
          </p:cNvSpPr>
          <p:nvPr/>
        </p:nvSpPr>
        <p:spPr bwMode="auto">
          <a:xfrm>
            <a:off x="460375" y="1603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Dikdörtgen 6"/>
          <p:cNvSpPr/>
          <p:nvPr/>
        </p:nvSpPr>
        <p:spPr>
          <a:xfrm>
            <a:off x="179512" y="2636912"/>
            <a:ext cx="8568952" cy="1815882"/>
          </a:xfrm>
          <a:prstGeom prst="rect">
            <a:avLst/>
          </a:prstGeom>
        </p:spPr>
        <p:txBody>
          <a:bodyPr wrap="square">
            <a:spAutoFit/>
          </a:bodyPr>
          <a:lstStyle/>
          <a:p>
            <a:pPr algn="just"/>
            <a:r>
              <a:rPr lang="tr-TR" altLang="tr-TR" sz="1600" dirty="0" smtClean="0"/>
              <a:t>	Çoğul </a:t>
            </a:r>
            <a:r>
              <a:rPr lang="tr-TR" altLang="tr-TR" sz="1600" dirty="0"/>
              <a:t>gebelik halinde, doğumdan önceki 8 haftalık süreye 2 hafta süre eklenir.  </a:t>
            </a:r>
            <a:r>
              <a:rPr lang="tr-TR" sz="1600" dirty="0"/>
              <a:t>Ancak beklenen doğum tarihinden sekiz hafta öncesine kadar sağlık durumunun çalışmaya uygun olduğunu tabip raporuyla belgeleyen kadın memur, isteği hâlinde doğumdan önceki üç haftaya kadar kurumunda çalışabilir. Bu durumda, doğum öncesinde bu rapora dayanarak fiilen çalıştığı süreler doğum sonrası analık izni süresine eklenir. Doğumun erken gerçekleşmesi sebebiyle, doğum öncesi analık izninin kullanılamayan bölümü de doğum sonrası analık izni süresine ilave edilir. (Ek cümle: 29/1/2016- 6663/6 </a:t>
            </a:r>
            <a:r>
              <a:rPr lang="tr-TR" sz="1600" dirty="0" err="1"/>
              <a:t>md.</a:t>
            </a:r>
            <a:r>
              <a:rPr lang="tr-TR" sz="1600" dirty="0"/>
              <a:t>) </a:t>
            </a:r>
          </a:p>
        </p:txBody>
      </p:sp>
      <p:sp>
        <p:nvSpPr>
          <p:cNvPr id="25" name="Dikdörtgen 3"/>
          <p:cNvSpPr/>
          <p:nvPr/>
        </p:nvSpPr>
        <p:spPr>
          <a:xfrm>
            <a:off x="251520" y="4437112"/>
            <a:ext cx="8568952" cy="584775"/>
          </a:xfrm>
          <a:prstGeom prst="rect">
            <a:avLst/>
          </a:prstGeom>
        </p:spPr>
        <p:txBody>
          <a:bodyPr wrap="square">
            <a:spAutoFit/>
          </a:bodyPr>
          <a:lstStyle/>
          <a:p>
            <a:pPr algn="just"/>
            <a:r>
              <a:rPr lang="tr-TR" sz="1600" b="1" dirty="0" smtClean="0">
                <a:solidFill>
                  <a:srgbClr val="FF0000"/>
                </a:solidFill>
              </a:rPr>
              <a:t>* </a:t>
            </a:r>
            <a:r>
              <a:rPr lang="tr-TR" sz="1600" dirty="0" smtClean="0"/>
              <a:t>Doğum </a:t>
            </a:r>
            <a:r>
              <a:rPr lang="tr-TR" sz="1600" dirty="0"/>
              <a:t>öncesi analık izninin başlaması gereken tarihten önce gerçekleşen doğumlarda ise doğum tarihi ile analık izninin başlaması gereken tarih arasındaki süre doğum sonrası analık iznine ilave edilir</a:t>
            </a:r>
            <a:r>
              <a:rPr lang="tr-TR" sz="1600" dirty="0" smtClean="0"/>
              <a:t>. </a:t>
            </a:r>
            <a:endParaRPr lang="tr-TR" sz="1600" dirty="0"/>
          </a:p>
        </p:txBody>
      </p:sp>
      <p:sp>
        <p:nvSpPr>
          <p:cNvPr id="26" name="Dikdörtgen 4"/>
          <p:cNvSpPr/>
          <p:nvPr/>
        </p:nvSpPr>
        <p:spPr>
          <a:xfrm>
            <a:off x="251520" y="5085184"/>
            <a:ext cx="8640960" cy="1815882"/>
          </a:xfrm>
          <a:prstGeom prst="rect">
            <a:avLst/>
          </a:prstGeom>
        </p:spPr>
        <p:txBody>
          <a:bodyPr wrap="square">
            <a:spAutoFit/>
          </a:bodyPr>
          <a:lstStyle/>
          <a:p>
            <a:pPr algn="just"/>
            <a:r>
              <a:rPr lang="tr-TR" sz="1600" b="1" dirty="0" smtClean="0">
                <a:solidFill>
                  <a:srgbClr val="FF0000"/>
                </a:solidFill>
              </a:rPr>
              <a:t>*</a:t>
            </a:r>
            <a:r>
              <a:rPr lang="tr-TR" sz="1600" b="1" dirty="0" smtClean="0"/>
              <a:t> </a:t>
            </a:r>
            <a:r>
              <a:rPr lang="tr-TR" sz="1600" dirty="0" smtClean="0"/>
              <a:t>Doğumda </a:t>
            </a:r>
            <a:r>
              <a:rPr lang="tr-TR" sz="1600" dirty="0"/>
              <a:t>veya doğum sonrasında analık izni kullanılırken annenin ölümü hâlinde, isteği üzerine memur olan babaya anne için öngörülen süre kadar izin verilir. (Ek cümleler: 29/1/2016-6663/6 </a:t>
            </a:r>
            <a:r>
              <a:rPr lang="tr-TR" sz="1600" dirty="0" err="1"/>
              <a:t>md.</a:t>
            </a:r>
            <a:r>
              <a:rPr lang="tr-TR" sz="1600" dirty="0"/>
              <a:t>) </a:t>
            </a:r>
            <a:endParaRPr lang="tr-TR" sz="1600" dirty="0" smtClean="0"/>
          </a:p>
          <a:p>
            <a:pPr algn="just"/>
            <a:endParaRPr lang="tr-TR" sz="1600" dirty="0"/>
          </a:p>
          <a:p>
            <a:pPr algn="just"/>
            <a:r>
              <a:rPr lang="tr-TR" sz="1600" b="1" dirty="0" smtClean="0">
                <a:solidFill>
                  <a:srgbClr val="FF0000"/>
                </a:solidFill>
              </a:rPr>
              <a:t>* </a:t>
            </a:r>
            <a:r>
              <a:rPr lang="tr-TR" sz="1600" dirty="0" smtClean="0"/>
              <a:t>Üç </a:t>
            </a:r>
            <a:r>
              <a:rPr lang="tr-TR" sz="1600" dirty="0"/>
              <a:t>yaşını doldurmamış bir çocuğu eşiyle birlikte veya münferit olarak evlat edinen memurlar ile memur olmayan eşin münferit olarak evlat edinmesi hâlinde memur olan eşlerine, çocuğun teslim edildiği tarihten itibaren sekiz hafta süre ile izin verilir. Bu izin evlatlık kararı verilmeden önce çocuğun fiilen teslim edildiği durumlarda da uygulanır</a:t>
            </a:r>
          </a:p>
        </p:txBody>
      </p:sp>
    </p:spTree>
    <p:extLst>
      <p:ext uri="{BB962C8B-B14F-4D97-AF65-F5344CB8AC3E}">
        <p14:creationId xmlns="" xmlns:p14="http://schemas.microsoft.com/office/powerpoint/2010/main" val="183331876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26" name="Rectangle 48"/>
          <p:cNvSpPr>
            <a:spLocks noChangeArrowheads="1"/>
          </p:cNvSpPr>
          <p:nvPr/>
        </p:nvSpPr>
        <p:spPr bwMode="auto">
          <a:xfrm>
            <a:off x="1010700" y="476672"/>
            <a:ext cx="7344816"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just" eaLnBrk="1" hangingPunct="1"/>
            <a:r>
              <a:rPr lang="tr-TR" sz="1600" dirty="0" smtClean="0">
                <a:latin typeface="+mn-lt"/>
              </a:rPr>
              <a:t>Memura</a:t>
            </a:r>
            <a:r>
              <a:rPr lang="tr-TR" sz="1600" dirty="0">
                <a:latin typeface="+mn-lt"/>
              </a:rPr>
              <a:t>, eşinin doğum yapması hâlinde, isteği üzerine </a:t>
            </a:r>
            <a:r>
              <a:rPr lang="tr-TR" sz="1600" dirty="0">
                <a:solidFill>
                  <a:srgbClr val="FF0000"/>
                </a:solidFill>
                <a:latin typeface="+mn-lt"/>
              </a:rPr>
              <a:t>on gün babalık izni</a:t>
            </a:r>
            <a:r>
              <a:rPr lang="tr-TR" sz="1600" dirty="0">
                <a:latin typeface="+mn-lt"/>
              </a:rPr>
              <a:t>; kendisinin veya </a:t>
            </a:r>
            <a:r>
              <a:rPr lang="tr-TR" sz="1600" dirty="0" smtClean="0">
                <a:latin typeface="+mn-lt"/>
              </a:rPr>
              <a:t>çocuğunun </a:t>
            </a:r>
            <a:r>
              <a:rPr lang="tr-TR" sz="1600" dirty="0">
                <a:solidFill>
                  <a:srgbClr val="FF0000"/>
                </a:solidFill>
                <a:latin typeface="+mn-lt"/>
              </a:rPr>
              <a:t>evlenme</a:t>
            </a:r>
            <a:r>
              <a:rPr lang="tr-TR" sz="1600" dirty="0">
                <a:latin typeface="+mn-lt"/>
              </a:rPr>
              <a:t>si ya da eşinin, çocuğunun, kendisinin veya eşinin ana, baba ve kardeşinin </a:t>
            </a:r>
            <a:r>
              <a:rPr lang="tr-TR" sz="1600" dirty="0">
                <a:solidFill>
                  <a:srgbClr val="FF0000"/>
                </a:solidFill>
                <a:latin typeface="+mn-lt"/>
              </a:rPr>
              <a:t>ölüm</a:t>
            </a:r>
            <a:r>
              <a:rPr lang="tr-TR" sz="1600" dirty="0">
                <a:latin typeface="+mn-lt"/>
              </a:rPr>
              <a:t>ü hâllerinde isteği üzerine </a:t>
            </a:r>
            <a:r>
              <a:rPr lang="tr-TR" sz="1600" dirty="0">
                <a:solidFill>
                  <a:srgbClr val="FF0000"/>
                </a:solidFill>
                <a:latin typeface="+mn-lt"/>
              </a:rPr>
              <a:t>yedi gün </a:t>
            </a:r>
            <a:r>
              <a:rPr lang="tr-TR" sz="1600" dirty="0">
                <a:latin typeface="+mn-lt"/>
              </a:rPr>
              <a:t>izin verilir. </a:t>
            </a:r>
            <a:endParaRPr lang="tr-TR" altLang="tr-TR" sz="1600" dirty="0">
              <a:latin typeface="+mn-lt"/>
            </a:endParaRPr>
          </a:p>
        </p:txBody>
      </p:sp>
      <p:sp>
        <p:nvSpPr>
          <p:cNvPr id="2" name="Dikdörtgen 1"/>
          <p:cNvSpPr/>
          <p:nvPr/>
        </p:nvSpPr>
        <p:spPr>
          <a:xfrm>
            <a:off x="1187624" y="2967149"/>
            <a:ext cx="7529873" cy="1077218"/>
          </a:xfrm>
          <a:prstGeom prst="rect">
            <a:avLst/>
          </a:prstGeom>
        </p:spPr>
        <p:txBody>
          <a:bodyPr wrap="square">
            <a:spAutoFit/>
          </a:bodyPr>
          <a:lstStyle/>
          <a:p>
            <a:pPr algn="just"/>
            <a:r>
              <a:rPr lang="tr-TR" sz="1600" dirty="0" smtClean="0"/>
              <a:t>Kadın </a:t>
            </a:r>
            <a:r>
              <a:rPr lang="tr-TR" sz="1600" dirty="0"/>
              <a:t>memura, çocuğunu emzirmesi için doğum sonrası analık izni süresinin bitim tarihinden itibaren ilk altı ayda günde üç saat, ikinci altı ayda günde </a:t>
            </a:r>
            <a:r>
              <a:rPr lang="tr-TR" sz="1600" dirty="0" smtClean="0"/>
              <a:t>bir buçuk </a:t>
            </a:r>
            <a:r>
              <a:rPr lang="tr-TR" sz="1600" dirty="0"/>
              <a:t>saat süt izni verilir. Süt izninin hangi saatler arasında ve günde kaç kez kullanılacağı hususunda, kadın memurun tercihi esastır.</a:t>
            </a:r>
          </a:p>
        </p:txBody>
      </p:sp>
      <p:sp>
        <p:nvSpPr>
          <p:cNvPr id="32" name="Text Box 23"/>
          <p:cNvSpPr txBox="1">
            <a:spLocks noChangeArrowheads="1"/>
          </p:cNvSpPr>
          <p:nvPr/>
        </p:nvSpPr>
        <p:spPr bwMode="auto">
          <a:xfrm>
            <a:off x="536646" y="522839"/>
            <a:ext cx="378681" cy="369332"/>
          </a:xfrm>
          <a:prstGeom prst="rect">
            <a:avLst/>
          </a:prstGeom>
          <a:solidFill>
            <a:srgbClr val="FFFF00"/>
          </a:solidFill>
          <a:ln>
            <a:solidFill>
              <a:schemeClr val="tx1"/>
            </a:solidFill>
          </a:ln>
          <a:extLst/>
        </p:spPr>
        <p:txBody>
          <a:bodyPr wrap="squar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tr-TR" altLang="tr-TR" dirty="0">
                <a:effectLst>
                  <a:outerShdw blurRad="38100" dist="38100" dir="2700000" algn="tl">
                    <a:srgbClr val="000000">
                      <a:alpha val="43137"/>
                    </a:srgbClr>
                  </a:outerShdw>
                </a:effectLst>
              </a:rPr>
              <a:t>B</a:t>
            </a:r>
          </a:p>
        </p:txBody>
      </p:sp>
      <p:sp>
        <p:nvSpPr>
          <p:cNvPr id="33" name="Text Box 23"/>
          <p:cNvSpPr txBox="1">
            <a:spLocks noChangeArrowheads="1"/>
          </p:cNvSpPr>
          <p:nvPr/>
        </p:nvSpPr>
        <p:spPr bwMode="auto">
          <a:xfrm>
            <a:off x="551352" y="1763524"/>
            <a:ext cx="363975" cy="369332"/>
          </a:xfrm>
          <a:prstGeom prst="rect">
            <a:avLst/>
          </a:prstGeom>
          <a:solidFill>
            <a:srgbClr val="FFFF00"/>
          </a:solidFill>
          <a:ln>
            <a:solidFill>
              <a:schemeClr val="tx1"/>
            </a:solidFill>
          </a:ln>
          <a:extLst/>
        </p:spPr>
        <p:txBody>
          <a:bodyPr wrap="squar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tr-TR" altLang="tr-TR" dirty="0">
                <a:effectLst>
                  <a:outerShdw blurRad="38100" dist="38100" dir="2700000" algn="tl">
                    <a:srgbClr val="000000">
                      <a:alpha val="43137"/>
                    </a:srgbClr>
                  </a:outerShdw>
                </a:effectLst>
              </a:rPr>
              <a:t>C</a:t>
            </a:r>
          </a:p>
        </p:txBody>
      </p:sp>
      <p:sp>
        <p:nvSpPr>
          <p:cNvPr id="3" name="Dikdörtgen 2"/>
          <p:cNvSpPr/>
          <p:nvPr/>
        </p:nvSpPr>
        <p:spPr>
          <a:xfrm>
            <a:off x="1086339" y="1355284"/>
            <a:ext cx="7631158" cy="1569660"/>
          </a:xfrm>
          <a:prstGeom prst="rect">
            <a:avLst/>
          </a:prstGeom>
        </p:spPr>
        <p:txBody>
          <a:bodyPr wrap="square">
            <a:spAutoFit/>
          </a:bodyPr>
          <a:lstStyle/>
          <a:p>
            <a:pPr algn="just"/>
            <a:r>
              <a:rPr lang="tr-TR" sz="1600" dirty="0"/>
              <a:t> (A) ve (B) fıkralarında belirtilen hâller dışında, merkezde atamaya yetkili amir, ilde vali, ilçede kaymakam ve yurt dışında diplomatik misyon şefi tarafından, birim amirinin muvafakati ile bir yıl içinde toptan veya bölümler hâlinde, mazeretleri sebebiyle memurlara on gün izin verilebilir. Zaruret hâlinde öğretmenler hariç olmak üzere, aynı </a:t>
            </a:r>
            <a:r>
              <a:rPr lang="tr-TR" sz="1600" dirty="0" err="1"/>
              <a:t>usûlle</a:t>
            </a:r>
            <a:r>
              <a:rPr lang="tr-TR" sz="1600" dirty="0"/>
              <a:t> on gün daha mazeret izni verilebilir. Bu takdirde, ikinci kez verilen bu izin, yıllık izinden düşülür. </a:t>
            </a:r>
          </a:p>
        </p:txBody>
      </p:sp>
      <p:sp>
        <p:nvSpPr>
          <p:cNvPr id="35" name="Text Box 23"/>
          <p:cNvSpPr txBox="1">
            <a:spLocks noChangeArrowheads="1"/>
          </p:cNvSpPr>
          <p:nvPr/>
        </p:nvSpPr>
        <p:spPr bwMode="auto">
          <a:xfrm>
            <a:off x="551352" y="3068960"/>
            <a:ext cx="378681" cy="369332"/>
          </a:xfrm>
          <a:prstGeom prst="rect">
            <a:avLst/>
          </a:prstGeom>
          <a:solidFill>
            <a:srgbClr val="FFFF00"/>
          </a:solidFill>
          <a:ln>
            <a:solidFill>
              <a:schemeClr val="tx1"/>
            </a:solidFill>
          </a:ln>
          <a:extLst/>
        </p:spPr>
        <p:txBody>
          <a:bodyPr wrap="squar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tr-TR" altLang="tr-TR" dirty="0">
                <a:effectLst>
                  <a:outerShdw blurRad="38100" dist="38100" dir="2700000" algn="tl">
                    <a:srgbClr val="000000">
                      <a:alpha val="43137"/>
                    </a:srgbClr>
                  </a:outerShdw>
                </a:effectLst>
              </a:rPr>
              <a:t>D</a:t>
            </a:r>
          </a:p>
        </p:txBody>
      </p:sp>
      <p:sp>
        <p:nvSpPr>
          <p:cNvPr id="10" name="Text Box 23"/>
          <p:cNvSpPr txBox="1">
            <a:spLocks noChangeArrowheads="1"/>
          </p:cNvSpPr>
          <p:nvPr/>
        </p:nvSpPr>
        <p:spPr bwMode="auto">
          <a:xfrm>
            <a:off x="539552" y="4372006"/>
            <a:ext cx="378681" cy="369332"/>
          </a:xfrm>
          <a:prstGeom prst="rect">
            <a:avLst/>
          </a:prstGeom>
          <a:solidFill>
            <a:srgbClr val="FFFF00"/>
          </a:solidFill>
          <a:ln>
            <a:solidFill>
              <a:schemeClr val="tx1"/>
            </a:solidFill>
          </a:ln>
          <a:extLst/>
        </p:spPr>
        <p:txBody>
          <a:bodyPr wrap="squar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tr-TR" altLang="tr-TR" dirty="0" smtClean="0">
                <a:effectLst>
                  <a:outerShdw blurRad="38100" dist="38100" dir="2700000" algn="tl">
                    <a:srgbClr val="000000">
                      <a:alpha val="43137"/>
                    </a:srgbClr>
                  </a:outerShdw>
                </a:effectLst>
              </a:rPr>
              <a:t>E</a:t>
            </a:r>
            <a:endParaRPr lang="tr-TR" altLang="tr-TR" dirty="0">
              <a:effectLst>
                <a:outerShdw blurRad="38100" dist="38100" dir="2700000" algn="tl">
                  <a:srgbClr val="000000">
                    <a:alpha val="43137"/>
                  </a:srgbClr>
                </a:outerShdw>
              </a:effectLst>
            </a:endParaRPr>
          </a:p>
        </p:txBody>
      </p:sp>
      <p:sp>
        <p:nvSpPr>
          <p:cNvPr id="11" name="Dikdörtgen 8"/>
          <p:cNvSpPr/>
          <p:nvPr/>
        </p:nvSpPr>
        <p:spPr>
          <a:xfrm>
            <a:off x="1262224" y="4193793"/>
            <a:ext cx="7200800" cy="1323439"/>
          </a:xfrm>
          <a:prstGeom prst="rect">
            <a:avLst/>
          </a:prstGeom>
        </p:spPr>
        <p:txBody>
          <a:bodyPr wrap="square">
            <a:spAutoFit/>
          </a:bodyPr>
          <a:lstStyle/>
          <a:p>
            <a:pPr algn="just"/>
            <a:r>
              <a:rPr lang="tr-TR" sz="1600" dirty="0"/>
              <a:t>(Ek: 20/2/2014-6525/7 </a:t>
            </a:r>
            <a:r>
              <a:rPr lang="tr-TR" sz="1600" dirty="0" err="1"/>
              <a:t>md.</a:t>
            </a:r>
            <a:r>
              <a:rPr lang="tr-TR" sz="1600" dirty="0"/>
              <a:t>) Memurlara; en az yüzde 70 oranında engelli ya da süreğen hastalığı olan çocuğunun (çocuğun evli olması durumunda eşinin de en az yüzde 70 oranında engelli olması kaydıyla) hastalanması hâlinde hastalık raporuna dayalı olarak ana veya babadan sadece biri tarafından kullanılması kaydıyla bir yıl içinde toptan veya bölümler hâlinde on güne kadar mazeret izni verilir. </a:t>
            </a:r>
          </a:p>
        </p:txBody>
      </p:sp>
    </p:spTree>
    <p:extLst>
      <p:ext uri="{BB962C8B-B14F-4D97-AF65-F5344CB8AC3E}">
        <p14:creationId xmlns="" xmlns:p14="http://schemas.microsoft.com/office/powerpoint/2010/main" val="218799737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1178631" y="1077949"/>
            <a:ext cx="7704856" cy="3046988"/>
          </a:xfrm>
          <a:prstGeom prst="rect">
            <a:avLst/>
          </a:prstGeom>
        </p:spPr>
        <p:txBody>
          <a:bodyPr wrap="square">
            <a:spAutoFit/>
          </a:bodyPr>
          <a:lstStyle/>
          <a:p>
            <a:pPr algn="just"/>
            <a:r>
              <a:rPr lang="tr-TR" sz="1600" dirty="0" smtClean="0"/>
              <a:t>(Ek</a:t>
            </a:r>
            <a:r>
              <a:rPr lang="tr-TR" sz="1600" dirty="0"/>
              <a:t>: 29/1/2016-6663/6 </a:t>
            </a:r>
            <a:r>
              <a:rPr lang="tr-TR" sz="1600" dirty="0" err="1"/>
              <a:t>md.</a:t>
            </a:r>
            <a:r>
              <a:rPr lang="tr-TR" sz="1600" dirty="0"/>
              <a:t>) Doğum sonrası analık izni süresi sonunda kadın memur, isteği hâlinde çocuğun hayatta olması kaydıyla analık izni bitiminde başlamak üzere ayrıca süt izni verilmeksizin birinci doğumda iki ay, ikinci doğumda dört ay, sonraki doğumlarda ise altı ay süreyle günlük çalışma süresinin yarısı kadar çalışabilir. Çoğul doğumlarda bu sürelere birer ay ilave edilir. Çocuğun engelli doğması veya doğumdan sonraki on iki ay içinde çocuğun engellilik durumunun tespiti hâllerinde bu süreler on iki ay olarak uygulanır. Üç yaşını doldurmamış bir çocuğu eşiyle birlikte veya münferit olarak evlat edinen memurlar ile memur olmayan eşin münferit olarak evlat edinmesi hâlinde memur olan eşleri de, istekleri üzerine (A) fıkrası uyarınca verilen sekiz haftalık iznin bitiminden itibaren bu haktan aynı esaslar çerçevesinde yararlanır. Memurun çalışacağı süreler ilgili kurum tarafından belirlenir. </a:t>
            </a:r>
            <a:endParaRPr lang="tr-TR" sz="1600" dirty="0" smtClean="0"/>
          </a:p>
          <a:p>
            <a:pPr algn="just"/>
            <a:endParaRPr lang="tr-TR" sz="1600" dirty="0"/>
          </a:p>
        </p:txBody>
      </p:sp>
      <p:sp>
        <p:nvSpPr>
          <p:cNvPr id="10" name="Text Box 23"/>
          <p:cNvSpPr txBox="1">
            <a:spLocks noChangeArrowheads="1"/>
          </p:cNvSpPr>
          <p:nvPr/>
        </p:nvSpPr>
        <p:spPr bwMode="auto">
          <a:xfrm>
            <a:off x="538654" y="1235325"/>
            <a:ext cx="378681" cy="369332"/>
          </a:xfrm>
          <a:prstGeom prst="rect">
            <a:avLst/>
          </a:prstGeom>
          <a:solidFill>
            <a:srgbClr val="FFFF00"/>
          </a:solidFill>
          <a:ln>
            <a:solidFill>
              <a:schemeClr val="tx1"/>
            </a:solidFill>
          </a:ln>
          <a:extLst/>
        </p:spPr>
        <p:txBody>
          <a:bodyPr wrap="squar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tr-TR" altLang="tr-TR" dirty="0">
                <a:effectLst>
                  <a:outerShdw blurRad="38100" dist="38100" dir="2700000" algn="tl">
                    <a:srgbClr val="000000">
                      <a:alpha val="43137"/>
                    </a:srgbClr>
                  </a:outerShdw>
                </a:effectLst>
              </a:rPr>
              <a:t>F</a:t>
            </a:r>
          </a:p>
        </p:txBody>
      </p:sp>
      <p:sp>
        <p:nvSpPr>
          <p:cNvPr id="11" name="Text Box 23"/>
          <p:cNvSpPr txBox="1">
            <a:spLocks noChangeArrowheads="1"/>
          </p:cNvSpPr>
          <p:nvPr/>
        </p:nvSpPr>
        <p:spPr bwMode="auto">
          <a:xfrm>
            <a:off x="538654" y="3980921"/>
            <a:ext cx="378681" cy="369332"/>
          </a:xfrm>
          <a:prstGeom prst="rect">
            <a:avLst/>
          </a:prstGeom>
          <a:solidFill>
            <a:srgbClr val="FFFF00"/>
          </a:solidFill>
          <a:ln>
            <a:solidFill>
              <a:schemeClr val="tx1"/>
            </a:solidFill>
          </a:ln>
          <a:extLst/>
        </p:spPr>
        <p:txBody>
          <a:bodyPr wrap="squar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tr-TR" altLang="tr-TR" dirty="0">
                <a:effectLst>
                  <a:outerShdw blurRad="38100" dist="38100" dir="2700000" algn="tl">
                    <a:srgbClr val="000000">
                      <a:alpha val="43137"/>
                    </a:srgbClr>
                  </a:outerShdw>
                </a:effectLst>
              </a:rPr>
              <a:t>G</a:t>
            </a:r>
          </a:p>
        </p:txBody>
      </p:sp>
      <p:sp>
        <p:nvSpPr>
          <p:cNvPr id="12" name="Dikdörtgen 11"/>
          <p:cNvSpPr/>
          <p:nvPr/>
        </p:nvSpPr>
        <p:spPr>
          <a:xfrm>
            <a:off x="1187624" y="3996353"/>
            <a:ext cx="7488832" cy="584775"/>
          </a:xfrm>
          <a:prstGeom prst="rect">
            <a:avLst/>
          </a:prstGeom>
        </p:spPr>
        <p:txBody>
          <a:bodyPr wrap="square">
            <a:spAutoFit/>
          </a:bodyPr>
          <a:lstStyle/>
          <a:p>
            <a:r>
              <a:rPr lang="tr-TR" sz="1600" u="sng" dirty="0" smtClean="0">
                <a:solidFill>
                  <a:srgbClr val="FF0000"/>
                </a:solidFill>
              </a:rPr>
              <a:t>Yıllık </a:t>
            </a:r>
            <a:r>
              <a:rPr lang="tr-TR" sz="1600" u="sng" dirty="0">
                <a:solidFill>
                  <a:srgbClr val="FF0000"/>
                </a:solidFill>
              </a:rPr>
              <a:t>izin ve mazeret izinleri sırasında fiili çalışmaya bağlı her türlü ödemeler hariç malî haklar ile sosyal yardımlara dokunulmaz.</a:t>
            </a:r>
          </a:p>
        </p:txBody>
      </p:sp>
    </p:spTree>
    <p:extLst>
      <p:ext uri="{BB962C8B-B14F-4D97-AF65-F5344CB8AC3E}">
        <p14:creationId xmlns="" xmlns:p14="http://schemas.microsoft.com/office/powerpoint/2010/main" val="1516715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467544" y="260648"/>
            <a:ext cx="2449132" cy="646331"/>
          </a:xfrm>
          <a:prstGeom prst="rect">
            <a:avLst/>
          </a:prstGeom>
        </p:spPr>
        <p:txBody>
          <a:bodyPr wrap="none">
            <a:spAutoFit/>
          </a:bodyPr>
          <a:lstStyle/>
          <a:p>
            <a:r>
              <a:rPr lang="tr-TR" b="1" dirty="0">
                <a:solidFill>
                  <a:srgbClr val="0070C0"/>
                </a:solidFill>
              </a:rPr>
              <a:t>Hastalık ve refakat izni</a:t>
            </a:r>
            <a:r>
              <a:rPr lang="tr-TR" b="1" dirty="0" smtClean="0">
                <a:solidFill>
                  <a:srgbClr val="0070C0"/>
                </a:solidFill>
              </a:rPr>
              <a:t>: </a:t>
            </a:r>
          </a:p>
          <a:p>
            <a:r>
              <a:rPr lang="tr-TR" b="1" dirty="0" smtClean="0">
                <a:solidFill>
                  <a:srgbClr val="0070C0"/>
                </a:solidFill>
              </a:rPr>
              <a:t>Madde 105</a:t>
            </a:r>
            <a:endParaRPr lang="tr-TR" altLang="tr-TR" b="1" dirty="0">
              <a:solidFill>
                <a:srgbClr val="0070C0"/>
              </a:solidFill>
            </a:endParaRPr>
          </a:p>
        </p:txBody>
      </p:sp>
      <p:sp>
        <p:nvSpPr>
          <p:cNvPr id="6" name="Dikdörtgen 5"/>
          <p:cNvSpPr/>
          <p:nvPr/>
        </p:nvSpPr>
        <p:spPr>
          <a:xfrm>
            <a:off x="502466" y="1013202"/>
            <a:ext cx="8101982" cy="1323439"/>
          </a:xfrm>
          <a:prstGeom prst="rect">
            <a:avLst/>
          </a:prstGeom>
        </p:spPr>
        <p:txBody>
          <a:bodyPr wrap="square">
            <a:spAutoFit/>
          </a:bodyPr>
          <a:lstStyle/>
          <a:p>
            <a:pPr algn="just"/>
            <a:r>
              <a:rPr lang="tr-TR" sz="1600" dirty="0" smtClean="0"/>
              <a:t>	</a:t>
            </a:r>
            <a:r>
              <a:rPr lang="tr-TR" sz="1600" u="sng" dirty="0" smtClean="0">
                <a:solidFill>
                  <a:srgbClr val="FF0000"/>
                </a:solidFill>
              </a:rPr>
              <a:t>Memura</a:t>
            </a:r>
            <a:r>
              <a:rPr lang="tr-TR" sz="1600" u="sng" dirty="0">
                <a:solidFill>
                  <a:srgbClr val="FF0000"/>
                </a:solidFill>
              </a:rPr>
              <a:t>, aylık ve özlük hakları korunarak, verilecek raporda gösterilecek lüzum üzerine, kanser, verem ve akıl hastalığı gibi uzun süreli bir tedaviye ihtiyaç gösteren hastalığı hâlinde </a:t>
            </a:r>
            <a:r>
              <a:rPr lang="tr-TR" sz="1600" u="sng" dirty="0" err="1"/>
              <a:t>onsekiz</a:t>
            </a:r>
            <a:r>
              <a:rPr lang="tr-TR" sz="1600" u="sng" dirty="0"/>
              <a:t> aya </a:t>
            </a:r>
            <a:r>
              <a:rPr lang="tr-TR" sz="1600" u="sng" dirty="0">
                <a:solidFill>
                  <a:srgbClr val="FF0000"/>
                </a:solidFill>
              </a:rPr>
              <a:t>kadar, diğer hastalık hâllerinde ise </a:t>
            </a:r>
            <a:r>
              <a:rPr lang="tr-TR" sz="1600" u="sng" dirty="0" err="1"/>
              <a:t>oniki</a:t>
            </a:r>
            <a:r>
              <a:rPr lang="tr-TR" sz="1600" u="sng" dirty="0"/>
              <a:t> aya </a:t>
            </a:r>
            <a:r>
              <a:rPr lang="tr-TR" sz="1600" u="sng" dirty="0">
                <a:solidFill>
                  <a:srgbClr val="FF0000"/>
                </a:solidFill>
              </a:rPr>
              <a:t>kadar izin verilir. </a:t>
            </a:r>
            <a:r>
              <a:rPr lang="tr-TR" sz="1600" dirty="0"/>
              <a:t>Memurun, hastalığı sebebiyle yataklı tedavi kurumunda yatarak gördüğü tedavi süreleri, hastalık iznine ait sürenin hesabında dikkate </a:t>
            </a:r>
            <a:r>
              <a:rPr lang="tr-TR" sz="1600" dirty="0" smtClean="0"/>
              <a:t>alınır.</a:t>
            </a:r>
            <a:endParaRPr lang="tr-TR" sz="1600" dirty="0"/>
          </a:p>
        </p:txBody>
      </p:sp>
      <p:sp>
        <p:nvSpPr>
          <p:cNvPr id="7" name="Dikdörtgen 6"/>
          <p:cNvSpPr/>
          <p:nvPr/>
        </p:nvSpPr>
        <p:spPr>
          <a:xfrm>
            <a:off x="611560" y="2492896"/>
            <a:ext cx="7920880" cy="1569660"/>
          </a:xfrm>
          <a:prstGeom prst="rect">
            <a:avLst/>
          </a:prstGeom>
        </p:spPr>
        <p:txBody>
          <a:bodyPr wrap="square">
            <a:spAutoFit/>
          </a:bodyPr>
          <a:lstStyle/>
          <a:p>
            <a:pPr algn="just"/>
            <a:r>
              <a:rPr lang="tr-TR" sz="1600" dirty="0"/>
              <a:t>Bu maddede yazılı azamî süreler kadar izin verilen memurun, bu iznin sonunda işe başlayabilmesi için, iyileştiğine dair raporu (yurt dışındaki memurlar için mahallî </a:t>
            </a:r>
            <a:r>
              <a:rPr lang="tr-TR" sz="1600" dirty="0" err="1"/>
              <a:t>usûle</a:t>
            </a:r>
            <a:r>
              <a:rPr lang="tr-TR" sz="1600" dirty="0"/>
              <a:t> göre verilecek raporu) ibraz etmesi zorunludur. İzin süresinin sonunda, hastalığının devam ettiği resmî sağlık kurulu raporu ile tespit edilen memurun izni, birinci fıkrada belirtilen süreler kadar uzatılır, bu sürenin sonunda da iyileşemeyen memur hakkında emeklilik hükümleri uygulanır. </a:t>
            </a:r>
          </a:p>
        </p:txBody>
      </p:sp>
      <p:sp>
        <p:nvSpPr>
          <p:cNvPr id="11" name="Dikdörtgen 10"/>
          <p:cNvSpPr/>
          <p:nvPr/>
        </p:nvSpPr>
        <p:spPr>
          <a:xfrm>
            <a:off x="655676" y="4134023"/>
            <a:ext cx="7876763" cy="830997"/>
          </a:xfrm>
          <a:prstGeom prst="rect">
            <a:avLst/>
          </a:prstGeom>
        </p:spPr>
        <p:txBody>
          <a:bodyPr wrap="square">
            <a:spAutoFit/>
          </a:bodyPr>
          <a:lstStyle/>
          <a:p>
            <a:pPr algn="just"/>
            <a:r>
              <a:rPr lang="tr-TR" sz="1600" dirty="0"/>
              <a:t>Bunlardan gerekli sağlık şartlarını yeniden kazandıkları resmî sağlık kurullarınca tespit edilen ve emeklilik hakkını elde etmemiş olanlar, yeniden memuriyete dönmek istemeleri hâlinde, niteliklerine uygun kadrolara öncelikle atanırlar. </a:t>
            </a:r>
          </a:p>
        </p:txBody>
      </p:sp>
    </p:spTree>
    <p:extLst>
      <p:ext uri="{BB962C8B-B14F-4D97-AF65-F5344CB8AC3E}">
        <p14:creationId xmlns="" xmlns:p14="http://schemas.microsoft.com/office/powerpoint/2010/main" val="1410826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TotalTime>
  <Words>1756</Words>
  <Application>Microsoft Office PowerPoint</Application>
  <PresentationFormat>Ekran Gösterisi (4:3)</PresentationFormat>
  <Paragraphs>120</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Ofis Teması</vt:lpstr>
      <vt:lpstr>Slayt 1</vt:lpstr>
      <vt:lpstr>Slayt 2</vt:lpstr>
      <vt:lpstr>İzin Türleri</vt:lpstr>
      <vt:lpstr>Slayt 4</vt:lpstr>
      <vt:lpstr>Slayt 5</vt:lpstr>
      <vt:lpstr>Slayt 6</vt:lpstr>
      <vt:lpstr>Slayt 7</vt:lpstr>
      <vt:lpstr>Slayt 8</vt:lpstr>
      <vt:lpstr>Slayt 9</vt:lpstr>
      <vt:lpstr>Slayt 10</vt:lpstr>
      <vt:lpstr>Slayt 11</vt:lpstr>
      <vt:lpstr>Slayt 12</vt:lpstr>
      <vt:lpstr>Yurt dışına çıkış izni   Kanuni izin sürelerini yurt dışında geçirmek istediğini bildiren memurlardan durumları uygun görülenlerin yurt dışına çıkış izinleri Atamaya Yetkili Amir tarafından verilmektedir.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MELEKY</dc:creator>
  <cp:lastModifiedBy>bünyamin</cp:lastModifiedBy>
  <cp:revision>91</cp:revision>
  <dcterms:created xsi:type="dcterms:W3CDTF">2016-03-28T06:18:29Z</dcterms:created>
  <dcterms:modified xsi:type="dcterms:W3CDTF">2019-04-21T20:59:26Z</dcterms:modified>
</cp:coreProperties>
</file>