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54"/>
  </p:notesMasterIdLst>
  <p:handoutMasterIdLst>
    <p:handoutMasterId r:id="rId55"/>
  </p:handoutMasterIdLst>
  <p:sldIdLst>
    <p:sldId id="257" r:id="rId2"/>
    <p:sldId id="272" r:id="rId3"/>
    <p:sldId id="273" r:id="rId4"/>
    <p:sldId id="274" r:id="rId5"/>
    <p:sldId id="278" r:id="rId6"/>
    <p:sldId id="276" r:id="rId7"/>
    <p:sldId id="277" r:id="rId8"/>
    <p:sldId id="279" r:id="rId9"/>
    <p:sldId id="280" r:id="rId10"/>
    <p:sldId id="281" r:id="rId11"/>
    <p:sldId id="282" r:id="rId12"/>
    <p:sldId id="283" r:id="rId13"/>
    <p:sldId id="284" r:id="rId14"/>
    <p:sldId id="285" r:id="rId15"/>
    <p:sldId id="286" r:id="rId16"/>
    <p:sldId id="292" r:id="rId17"/>
    <p:sldId id="287" r:id="rId18"/>
    <p:sldId id="288" r:id="rId19"/>
    <p:sldId id="289" r:id="rId20"/>
    <p:sldId id="290" r:id="rId21"/>
    <p:sldId id="291" r:id="rId22"/>
    <p:sldId id="293" r:id="rId23"/>
    <p:sldId id="294" r:id="rId24"/>
    <p:sldId id="295" r:id="rId25"/>
    <p:sldId id="296" r:id="rId26"/>
    <p:sldId id="297" r:id="rId27"/>
    <p:sldId id="298" r:id="rId28"/>
    <p:sldId id="299" r:id="rId29"/>
    <p:sldId id="300" r:id="rId30"/>
    <p:sldId id="301" r:id="rId31"/>
    <p:sldId id="302" r:id="rId32"/>
    <p:sldId id="303" r:id="rId33"/>
    <p:sldId id="304" r:id="rId34"/>
    <p:sldId id="305" r:id="rId35"/>
    <p:sldId id="306" r:id="rId36"/>
    <p:sldId id="307" r:id="rId37"/>
    <p:sldId id="308" r:id="rId38"/>
    <p:sldId id="309" r:id="rId39"/>
    <p:sldId id="310" r:id="rId40"/>
    <p:sldId id="311" r:id="rId41"/>
    <p:sldId id="312" r:id="rId42"/>
    <p:sldId id="313" r:id="rId43"/>
    <p:sldId id="314" r:id="rId44"/>
    <p:sldId id="316" r:id="rId45"/>
    <p:sldId id="315" r:id="rId46"/>
    <p:sldId id="317" r:id="rId47"/>
    <p:sldId id="318" r:id="rId48"/>
    <p:sldId id="319" r:id="rId49"/>
    <p:sldId id="320" r:id="rId50"/>
    <p:sldId id="321" r:id="rId51"/>
    <p:sldId id="322" r:id="rId52"/>
    <p:sldId id="323" r:id="rId53"/>
  </p:sldIdLst>
  <p:sldSz cx="12192000" cy="6858000"/>
  <p:notesSz cx="6858000" cy="9144000"/>
  <p:defaultTextStyle>
    <a:defPPr rtl="0">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7296" userDrawn="1">
          <p15:clr>
            <a:srgbClr val="A4A3A4"/>
          </p15:clr>
        </p15:guide>
        <p15:guide id="4" orient="horz" pos="412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mil Alacalı" initials="KA" lastIdx="2" clrIdx="0">
    <p:extLst>
      <p:ext uri="{19B8F6BF-5375-455C-9EA6-DF929625EA0E}">
        <p15:presenceInfo xmlns:p15="http://schemas.microsoft.com/office/powerpoint/2012/main" userId="af53ef2a1c385fa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5" autoAdjust="0"/>
    <p:restoredTop sz="89911" autoAdjust="0"/>
  </p:normalViewPr>
  <p:slideViewPr>
    <p:cSldViewPr snapToGrid="0">
      <p:cViewPr varScale="1">
        <p:scale>
          <a:sx n="66" d="100"/>
          <a:sy n="66" d="100"/>
        </p:scale>
        <p:origin x="816" y="48"/>
      </p:cViewPr>
      <p:guideLst>
        <p:guide orient="horz" pos="2160"/>
        <p:guide pos="3840"/>
        <p:guide pos="7296"/>
        <p:guide orient="horz" pos="4128"/>
      </p:guideLst>
    </p:cSldViewPr>
  </p:slideViewPr>
  <p:notesTextViewPr>
    <p:cViewPr>
      <p:scale>
        <a:sx n="3" d="2"/>
        <a:sy n="3" d="2"/>
      </p:scale>
      <p:origin x="0" y="0"/>
    </p:cViewPr>
  </p:notesTextViewPr>
  <p:notesViewPr>
    <p:cSldViewPr snapToGrid="0" showGuides="1">
      <p:cViewPr varScale="1">
        <p:scale>
          <a:sx n="93" d="100"/>
          <a:sy n="93" d="100"/>
        </p:scale>
        <p:origin x="2874" y="6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tr-TR" dirty="0"/>
          </a:p>
        </p:txBody>
      </p:sp>
      <p:sp>
        <p:nvSpPr>
          <p:cNvPr id="3" name="Tarih Yer Tutucusu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51FC8FC1-A1A8-42CB-96AC-83684F0DF578}" type="datetime1">
              <a:rPr lang="tr-TR" smtClean="0"/>
              <a:t>15.3.2019</a:t>
            </a:fld>
            <a:endParaRPr lang="tr-TR" dirty="0"/>
          </a:p>
        </p:txBody>
      </p:sp>
      <p:sp>
        <p:nvSpPr>
          <p:cNvPr id="4" name="Alt Bilgi Yer Tutucusu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tr-TR" dirty="0"/>
          </a:p>
        </p:txBody>
      </p:sp>
      <p:sp>
        <p:nvSpPr>
          <p:cNvPr id="5" name="Slayt Numarası Yer Tutucusu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C64E50CC-F33A-4EF4-9F12-93EC4A21A0CF}" type="slidenum">
              <a:rPr lang="tr-TR" smtClean="0"/>
              <a:t>‹#›</a:t>
            </a:fld>
            <a:endParaRPr lang="tr-TR" dirty="0"/>
          </a:p>
        </p:txBody>
      </p:sp>
    </p:spTree>
    <p:extLst>
      <p:ext uri="{BB962C8B-B14F-4D97-AF65-F5344CB8AC3E}">
        <p14:creationId xmlns:p14="http://schemas.microsoft.com/office/powerpoint/2010/main" val="13232950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tr-TR" noProof="0" dirty="0"/>
          </a:p>
        </p:txBody>
      </p:sp>
      <p:sp>
        <p:nvSpPr>
          <p:cNvPr id="3" name="Tarih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E0653A-FB33-4975-A611-5D53C5C337D6}" type="datetime1">
              <a:rPr lang="tr-TR" smtClean="0"/>
              <a:pPr/>
              <a:t>15.3.2019</a:t>
            </a:fld>
            <a:endParaRPr lang="tr-TR" dirty="0"/>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tr-TR" noProof="0" dirty="0"/>
          </a:p>
        </p:txBody>
      </p:sp>
      <p:sp>
        <p:nvSpPr>
          <p:cNvPr id="5" name="Notlar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tr-TR" noProof="0" dirty="0" smtClean="0"/>
              <a:t>Asıl metin stillerini düzenlemek için tıklayın</a:t>
            </a:r>
          </a:p>
          <a:p>
            <a:pPr lvl="1" rtl="0"/>
            <a:r>
              <a:rPr lang="tr-TR" noProof="0" dirty="0" smtClean="0"/>
              <a:t>İkinci düzey</a:t>
            </a:r>
          </a:p>
          <a:p>
            <a:pPr lvl="2" rtl="0"/>
            <a:r>
              <a:rPr lang="tr-TR" noProof="0" dirty="0" smtClean="0"/>
              <a:t>Üçüncü düzey</a:t>
            </a:r>
          </a:p>
          <a:p>
            <a:pPr lvl="3" rtl="0"/>
            <a:r>
              <a:rPr lang="tr-TR" noProof="0" dirty="0" smtClean="0"/>
              <a:t>Dördüncü düzey</a:t>
            </a:r>
          </a:p>
          <a:p>
            <a:pPr lvl="4" rtl="0"/>
            <a:r>
              <a:rPr lang="tr-TR" noProof="0" dirty="0" smtClean="0"/>
              <a:t>Beşinci düzey</a:t>
            </a:r>
            <a:endParaRPr lang="tr-TR" noProof="0" dirty="0"/>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tr-TR" noProof="0" dirty="0"/>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32674CE4-FBD8-4481-AEFB-CA53E599A745}" type="slidenum">
              <a:rPr lang="tr-TR" noProof="0" smtClean="0"/>
              <a:t>‹#›</a:t>
            </a:fld>
            <a:endParaRPr lang="tr-TR" noProof="0" dirty="0"/>
          </a:p>
        </p:txBody>
      </p:sp>
    </p:spTree>
    <p:extLst>
      <p:ext uri="{BB962C8B-B14F-4D97-AF65-F5344CB8AC3E}">
        <p14:creationId xmlns:p14="http://schemas.microsoft.com/office/powerpoint/2010/main" val="12732681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rtlCol="0"/>
          <a:lstStyle/>
          <a:p>
            <a:pPr rtl="0"/>
            <a:endParaRPr lang="tr-TR" dirty="0"/>
          </a:p>
        </p:txBody>
      </p:sp>
      <p:sp>
        <p:nvSpPr>
          <p:cNvPr id="4" name="Slayt Numarası Yer Tutucusu 3"/>
          <p:cNvSpPr>
            <a:spLocks noGrp="1"/>
          </p:cNvSpPr>
          <p:nvPr>
            <p:ph type="sldNum" sz="quarter" idx="10"/>
          </p:nvPr>
        </p:nvSpPr>
        <p:spPr/>
        <p:txBody>
          <a:bodyPr rtlCol="0"/>
          <a:lstStyle/>
          <a:p>
            <a:pPr rtl="0"/>
            <a:fld id="{32674CE4-FBD8-4481-AEFB-CA53E599A745}" type="slidenum">
              <a:rPr lang="tr-TR" smtClean="0"/>
              <a:t>1</a:t>
            </a:fld>
            <a:endParaRPr lang="tr-TR" dirty="0"/>
          </a:p>
        </p:txBody>
      </p:sp>
    </p:spTree>
    <p:extLst>
      <p:ext uri="{BB962C8B-B14F-4D97-AF65-F5344CB8AC3E}">
        <p14:creationId xmlns:p14="http://schemas.microsoft.com/office/powerpoint/2010/main" val="21479742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Üsküdar vergi dairesi yolsuzluğu </a:t>
            </a:r>
            <a:r>
              <a:rPr lang="tr-TR" dirty="0" err="1" smtClean="0"/>
              <a:t>İ.Şeker</a:t>
            </a:r>
            <a:r>
              <a:rPr lang="tr-TR" dirty="0" smtClean="0"/>
              <a:t> örneği</a:t>
            </a:r>
            <a:r>
              <a:rPr lang="tr-TR" baseline="0" dirty="0" smtClean="0"/>
              <a:t> (kurumsallaşma)</a:t>
            </a:r>
            <a:endParaRPr lang="tr-TR" dirty="0"/>
          </a:p>
        </p:txBody>
      </p:sp>
      <p:sp>
        <p:nvSpPr>
          <p:cNvPr id="4" name="Slayt Numarası Yer Tutucusu 3"/>
          <p:cNvSpPr>
            <a:spLocks noGrp="1"/>
          </p:cNvSpPr>
          <p:nvPr>
            <p:ph type="sldNum" sz="quarter" idx="10"/>
          </p:nvPr>
        </p:nvSpPr>
        <p:spPr/>
        <p:txBody>
          <a:bodyPr/>
          <a:lstStyle/>
          <a:p>
            <a:pPr rtl="0"/>
            <a:fld id="{32674CE4-FBD8-4481-AEFB-CA53E599A745}" type="slidenum">
              <a:rPr lang="tr-TR" noProof="0" smtClean="0"/>
              <a:t>9</a:t>
            </a:fld>
            <a:endParaRPr lang="tr-TR" noProof="0" dirty="0"/>
          </a:p>
        </p:txBody>
      </p:sp>
    </p:spTree>
    <p:extLst>
      <p:ext uri="{BB962C8B-B14F-4D97-AF65-F5344CB8AC3E}">
        <p14:creationId xmlns:p14="http://schemas.microsoft.com/office/powerpoint/2010/main" val="32254004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19" name="Dikdörtgen 18"/>
          <p:cNvSpPr/>
          <p:nvPr/>
        </p:nvSpPr>
        <p:spPr>
          <a:xfrm>
            <a:off x="0" y="0"/>
            <a:ext cx="12192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tr-TR" sz="1800" noProof="0" dirty="0"/>
          </a:p>
        </p:txBody>
      </p:sp>
      <p:sp>
        <p:nvSpPr>
          <p:cNvPr id="23" name="Dikdörtgen 22"/>
          <p:cNvSpPr/>
          <p:nvPr/>
        </p:nvSpPr>
        <p:spPr>
          <a:xfrm flipV="1">
            <a:off x="7213577" y="3810001"/>
            <a:ext cx="4978425"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tr-TR" sz="1800" noProof="0" dirty="0"/>
          </a:p>
        </p:txBody>
      </p:sp>
      <p:sp>
        <p:nvSpPr>
          <p:cNvPr id="24" name="Dikdörtgen 23"/>
          <p:cNvSpPr/>
          <p:nvPr/>
        </p:nvSpPr>
        <p:spPr>
          <a:xfrm flipV="1">
            <a:off x="7213601" y="3897010"/>
            <a:ext cx="49784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tr-TR" sz="1800" noProof="0" dirty="0"/>
          </a:p>
        </p:txBody>
      </p:sp>
      <p:sp>
        <p:nvSpPr>
          <p:cNvPr id="25" name="Dikdörtgen 24"/>
          <p:cNvSpPr/>
          <p:nvPr/>
        </p:nvSpPr>
        <p:spPr>
          <a:xfrm flipV="1">
            <a:off x="7213601" y="4115167"/>
            <a:ext cx="49784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tr-TR" sz="1800" noProof="0" dirty="0"/>
          </a:p>
        </p:txBody>
      </p:sp>
      <p:sp>
        <p:nvSpPr>
          <p:cNvPr id="26" name="Dikdörtgen 25"/>
          <p:cNvSpPr/>
          <p:nvPr/>
        </p:nvSpPr>
        <p:spPr>
          <a:xfrm flipV="1">
            <a:off x="7213600" y="4164403"/>
            <a:ext cx="262128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tr-TR" sz="1800" noProof="0" dirty="0"/>
          </a:p>
        </p:txBody>
      </p:sp>
      <p:sp>
        <p:nvSpPr>
          <p:cNvPr id="27" name="Dikdörtgen 26"/>
          <p:cNvSpPr/>
          <p:nvPr/>
        </p:nvSpPr>
        <p:spPr>
          <a:xfrm flipV="1">
            <a:off x="7213600" y="4199572"/>
            <a:ext cx="262128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tr-TR" sz="1800" noProof="0" dirty="0"/>
          </a:p>
        </p:txBody>
      </p:sp>
      <p:sp useBgFill="1">
        <p:nvSpPr>
          <p:cNvPr id="30" name="Yuvarlatılmış Dikdörtgen 29"/>
          <p:cNvSpPr/>
          <p:nvPr/>
        </p:nvSpPr>
        <p:spPr bwMode="white">
          <a:xfrm>
            <a:off x="7213600" y="3962400"/>
            <a:ext cx="408432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tr-TR" sz="1800" noProof="0" dirty="0"/>
          </a:p>
        </p:txBody>
      </p:sp>
      <p:sp useBgFill="1">
        <p:nvSpPr>
          <p:cNvPr id="31" name="Yuvarlatılmış Dikdörtgen 30"/>
          <p:cNvSpPr/>
          <p:nvPr/>
        </p:nvSpPr>
        <p:spPr bwMode="white">
          <a:xfrm>
            <a:off x="9835343" y="4060983"/>
            <a:ext cx="21336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tr-TR" sz="1800" noProof="0" dirty="0"/>
          </a:p>
        </p:txBody>
      </p:sp>
      <p:sp>
        <p:nvSpPr>
          <p:cNvPr id="7" name="Dikdörtgen 6"/>
          <p:cNvSpPr/>
          <p:nvPr/>
        </p:nvSpPr>
        <p:spPr>
          <a:xfrm>
            <a:off x="1" y="3649662"/>
            <a:ext cx="12192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tr-TR" sz="1800" noProof="0" dirty="0"/>
          </a:p>
        </p:txBody>
      </p:sp>
      <p:sp>
        <p:nvSpPr>
          <p:cNvPr id="10" name="Dikdörtgen 9"/>
          <p:cNvSpPr/>
          <p:nvPr/>
        </p:nvSpPr>
        <p:spPr>
          <a:xfrm>
            <a:off x="1" y="3675528"/>
            <a:ext cx="12192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tr-TR" sz="1800" noProof="0" dirty="0"/>
          </a:p>
        </p:txBody>
      </p:sp>
      <p:sp>
        <p:nvSpPr>
          <p:cNvPr id="11" name="Dikdörtgen 10"/>
          <p:cNvSpPr/>
          <p:nvPr/>
        </p:nvSpPr>
        <p:spPr>
          <a:xfrm flipV="1">
            <a:off x="8552068" y="3643090"/>
            <a:ext cx="3639933"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tr-TR" sz="1800" noProof="0" dirty="0"/>
          </a:p>
        </p:txBody>
      </p:sp>
      <p:sp>
        <p:nvSpPr>
          <p:cNvPr id="8" name="Başlık 7"/>
          <p:cNvSpPr>
            <a:spLocks noGrp="1"/>
          </p:cNvSpPr>
          <p:nvPr>
            <p:ph type="ctrTitle"/>
          </p:nvPr>
        </p:nvSpPr>
        <p:spPr>
          <a:xfrm>
            <a:off x="609600" y="2389009"/>
            <a:ext cx="11277600" cy="1470025"/>
          </a:xfrm>
        </p:spPr>
        <p:txBody>
          <a:bodyPr rtlCol="0" anchor="b"/>
          <a:lstStyle>
            <a:lvl1pPr>
              <a:defRPr sz="4400">
                <a:solidFill>
                  <a:schemeClr val="bg1"/>
                </a:solidFill>
              </a:defRPr>
            </a:lvl1pPr>
          </a:lstStyle>
          <a:p>
            <a:pPr rtl="0"/>
            <a:r>
              <a:rPr lang="tr-TR" noProof="0" smtClean="0"/>
              <a:t>Asıl başlık stili için tıklatın</a:t>
            </a:r>
            <a:endParaRPr lang="tr-TR" noProof="0" dirty="0"/>
          </a:p>
        </p:txBody>
      </p:sp>
      <p:sp>
        <p:nvSpPr>
          <p:cNvPr id="9" name="Alt Başlık 8"/>
          <p:cNvSpPr>
            <a:spLocks noGrp="1"/>
          </p:cNvSpPr>
          <p:nvPr>
            <p:ph type="subTitle" idx="1"/>
          </p:nvPr>
        </p:nvSpPr>
        <p:spPr>
          <a:xfrm>
            <a:off x="609600" y="3899938"/>
            <a:ext cx="6604000" cy="1752600"/>
          </a:xfrm>
        </p:spPr>
        <p:txBody>
          <a:bodyPr rtlCol="0"/>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pPr rtl="0"/>
            <a:r>
              <a:rPr lang="tr-TR" noProof="0" smtClean="0"/>
              <a:t>Asıl alt başlık stilini düzenlemek için tıklayın</a:t>
            </a:r>
            <a:endParaRPr lang="tr-TR" noProof="0" dirty="0"/>
          </a:p>
        </p:txBody>
      </p:sp>
      <p:sp>
        <p:nvSpPr>
          <p:cNvPr id="17" name="Alt Bilgi Yer Tutucusu 16"/>
          <p:cNvSpPr>
            <a:spLocks noGrp="1"/>
          </p:cNvSpPr>
          <p:nvPr>
            <p:ph type="ftr" sz="quarter" idx="11"/>
          </p:nvPr>
        </p:nvSpPr>
        <p:spPr>
          <a:xfrm>
            <a:off x="7265116" y="4205288"/>
            <a:ext cx="1727200" cy="457200"/>
          </a:xfrm>
        </p:spPr>
        <p:txBody>
          <a:bodyPr rtlCol="0"/>
          <a:lstStyle>
            <a:lvl1pPr>
              <a:defRPr>
                <a:solidFill>
                  <a:schemeClr val="accent2">
                    <a:lumMod val="75000"/>
                  </a:schemeClr>
                </a:solidFill>
              </a:defRPr>
            </a:lvl1pPr>
          </a:lstStyle>
          <a:p>
            <a:pPr rtl="0"/>
            <a:r>
              <a:rPr lang="tr-TR" noProof="0" dirty="0" smtClean="0"/>
              <a:t>Alt bilgi ekleme</a:t>
            </a:r>
            <a:endParaRPr lang="tr-TR" noProof="0" dirty="0"/>
          </a:p>
        </p:txBody>
      </p:sp>
      <p:sp>
        <p:nvSpPr>
          <p:cNvPr id="28" name="Tarih Yer Tutucusu 27"/>
          <p:cNvSpPr>
            <a:spLocks noGrp="1"/>
          </p:cNvSpPr>
          <p:nvPr>
            <p:ph type="dt" sz="half" idx="10"/>
          </p:nvPr>
        </p:nvSpPr>
        <p:spPr>
          <a:xfrm>
            <a:off x="9043832" y="4206240"/>
            <a:ext cx="1280160" cy="457200"/>
          </a:xfrm>
        </p:spPr>
        <p:txBody>
          <a:bodyPr rtlCol="0"/>
          <a:lstStyle>
            <a:lvl1pPr>
              <a:defRPr>
                <a:solidFill>
                  <a:schemeClr val="accent2">
                    <a:lumMod val="75000"/>
                  </a:schemeClr>
                </a:solidFill>
              </a:defRPr>
            </a:lvl1pPr>
          </a:lstStyle>
          <a:p>
            <a:fld id="{E8609038-EC1C-40A6-91EB-4A3D73CE9547}" type="datetime1">
              <a:rPr lang="tr-TR" smtClean="0"/>
              <a:pPr/>
              <a:t>15.3.2019</a:t>
            </a:fld>
            <a:endParaRPr lang="tr-TR" dirty="0"/>
          </a:p>
        </p:txBody>
      </p:sp>
      <p:sp>
        <p:nvSpPr>
          <p:cNvPr id="29" name="Slayt Numarası Yer Tutucusu 28"/>
          <p:cNvSpPr>
            <a:spLocks noGrp="1"/>
          </p:cNvSpPr>
          <p:nvPr>
            <p:ph type="sldNum" sz="quarter" idx="12"/>
          </p:nvPr>
        </p:nvSpPr>
        <p:spPr>
          <a:xfrm>
            <a:off x="11093451" y="1136"/>
            <a:ext cx="996949" cy="365760"/>
          </a:xfrm>
        </p:spPr>
        <p:txBody>
          <a:bodyPr rtlCol="0"/>
          <a:lstStyle>
            <a:lvl1pPr algn="r">
              <a:defRPr sz="1800">
                <a:solidFill>
                  <a:schemeClr val="bg1"/>
                </a:solidFill>
              </a:defRPr>
            </a:lvl1pPr>
          </a:lstStyle>
          <a:p>
            <a:pPr rtl="0"/>
            <a:fld id="{401CF334-2D5C-4859-84A6-CA7E6E43FAEB}" type="slidenum">
              <a:rPr lang="tr-TR" noProof="0" smtClean="0"/>
              <a:t>‹#›</a:t>
            </a:fld>
            <a:endParaRPr lang="tr-TR" noProof="0" dirty="0"/>
          </a:p>
        </p:txBody>
      </p:sp>
    </p:spTree>
    <p:extLst>
      <p:ext uri="{BB962C8B-B14F-4D97-AF65-F5344CB8AC3E}">
        <p14:creationId xmlns:p14="http://schemas.microsoft.com/office/powerpoint/2010/main" val="3601152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pPr rtl="0"/>
            <a:r>
              <a:rPr lang="tr-TR" noProof="0" smtClean="0"/>
              <a:t>Asıl başlık stili için tıklatın</a:t>
            </a:r>
            <a:endParaRPr lang="tr-TR" noProof="0" dirty="0"/>
          </a:p>
        </p:txBody>
      </p:sp>
      <p:sp>
        <p:nvSpPr>
          <p:cNvPr id="3" name="Dikey Metin Yer Tutucusu 2"/>
          <p:cNvSpPr>
            <a:spLocks noGrp="1"/>
          </p:cNvSpPr>
          <p:nvPr>
            <p:ph type="body" orient="vert" idx="1"/>
          </p:nvPr>
        </p:nvSpPr>
        <p:spPr/>
        <p:txBody>
          <a:bodyPr vert="eaVert" rtlCol="0"/>
          <a:lstStyle>
            <a:lvl1pPr>
              <a:defRPr/>
            </a:lvl1pPr>
            <a:lvl5pPr>
              <a:defRPr/>
            </a:lvl5pPr>
          </a:lstStyle>
          <a:p>
            <a:pPr lvl="0" rtl="0" eaLnBrk="1" latinLnBrk="0" hangingPunct="1"/>
            <a:r>
              <a:rPr lang="tr-TR" noProof="0" smtClean="0"/>
              <a:t>Asıl metin stillerini düzenle</a:t>
            </a:r>
          </a:p>
          <a:p>
            <a:pPr lvl="1" rtl="0" eaLnBrk="1" latinLnBrk="0" hangingPunct="1"/>
            <a:r>
              <a:rPr lang="tr-TR" noProof="0" smtClean="0"/>
              <a:t>İkinci düzey</a:t>
            </a:r>
          </a:p>
          <a:p>
            <a:pPr lvl="2" rtl="0" eaLnBrk="1" latinLnBrk="0" hangingPunct="1"/>
            <a:r>
              <a:rPr lang="tr-TR" noProof="0" smtClean="0"/>
              <a:t>Üçüncü düzey</a:t>
            </a:r>
          </a:p>
          <a:p>
            <a:pPr lvl="3" rtl="0" eaLnBrk="1" latinLnBrk="0" hangingPunct="1"/>
            <a:r>
              <a:rPr lang="tr-TR" noProof="0" smtClean="0"/>
              <a:t>Dördüncü düzey</a:t>
            </a:r>
          </a:p>
          <a:p>
            <a:pPr lvl="4" rtl="0" eaLnBrk="1" latinLnBrk="0" hangingPunct="1"/>
            <a:r>
              <a:rPr lang="tr-TR" noProof="0" smtClean="0"/>
              <a:t>Beşinci düzey</a:t>
            </a:r>
            <a:endParaRPr kumimoji="0" lang="tr-TR" noProof="0" dirty="0"/>
          </a:p>
        </p:txBody>
      </p:sp>
      <p:sp>
        <p:nvSpPr>
          <p:cNvPr id="5" name="Alt Bilgi Yer Tutucusu 4"/>
          <p:cNvSpPr>
            <a:spLocks noGrp="1"/>
          </p:cNvSpPr>
          <p:nvPr>
            <p:ph type="ftr" sz="quarter" idx="11"/>
          </p:nvPr>
        </p:nvSpPr>
        <p:spPr/>
        <p:txBody>
          <a:bodyPr rtlCol="0"/>
          <a:lstStyle/>
          <a:p>
            <a:pPr rtl="0"/>
            <a:r>
              <a:rPr lang="tr-TR" noProof="0" dirty="0" smtClean="0"/>
              <a:t>Alt bilgi ekleme</a:t>
            </a:r>
            <a:endParaRPr lang="tr-TR" noProof="0" dirty="0"/>
          </a:p>
        </p:txBody>
      </p:sp>
      <p:sp>
        <p:nvSpPr>
          <p:cNvPr id="4" name="Tarih Yer Tutucusu 3"/>
          <p:cNvSpPr>
            <a:spLocks noGrp="1"/>
          </p:cNvSpPr>
          <p:nvPr>
            <p:ph type="dt" sz="half" idx="10"/>
          </p:nvPr>
        </p:nvSpPr>
        <p:spPr/>
        <p:txBody>
          <a:bodyPr rtlCol="0"/>
          <a:lstStyle>
            <a:lvl1pPr>
              <a:defRPr/>
            </a:lvl1pPr>
          </a:lstStyle>
          <a:p>
            <a:fld id="{443DEEBB-C631-4BE4-9EB9-151005B5892D}" type="datetime1">
              <a:rPr lang="tr-TR" smtClean="0"/>
              <a:pPr/>
              <a:t>15.3.2019</a:t>
            </a:fld>
            <a:endParaRPr lang="tr-TR" dirty="0"/>
          </a:p>
        </p:txBody>
      </p:sp>
      <p:sp>
        <p:nvSpPr>
          <p:cNvPr id="6" name="Slayt Numarası Yer Tutucusu 5"/>
          <p:cNvSpPr>
            <a:spLocks noGrp="1"/>
          </p:cNvSpPr>
          <p:nvPr>
            <p:ph type="sldNum" sz="quarter" idx="12"/>
          </p:nvPr>
        </p:nvSpPr>
        <p:spPr/>
        <p:txBody>
          <a:bodyPr rtlCol="0"/>
          <a:lstStyle/>
          <a:p>
            <a:pPr rtl="0"/>
            <a:fld id="{401CF334-2D5C-4859-84A6-CA7E6E43FAEB}" type="slidenum">
              <a:rPr lang="tr-TR" noProof="0" smtClean="0"/>
              <a:t>‹#›</a:t>
            </a:fld>
            <a:endParaRPr lang="tr-TR" noProof="0" dirty="0"/>
          </a:p>
        </p:txBody>
      </p:sp>
    </p:spTree>
    <p:extLst>
      <p:ext uri="{BB962C8B-B14F-4D97-AF65-F5344CB8AC3E}">
        <p14:creationId xmlns:p14="http://schemas.microsoft.com/office/powerpoint/2010/main" val="3467844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hasCustomPrompt="1"/>
          </p:nvPr>
        </p:nvSpPr>
        <p:spPr>
          <a:xfrm>
            <a:off x="9042400" y="1143000"/>
            <a:ext cx="2540000" cy="5448300"/>
          </a:xfrm>
        </p:spPr>
        <p:txBody>
          <a:bodyPr vert="eaVert" rtlCol="0"/>
          <a:lstStyle>
            <a:lvl1pPr>
              <a:defRPr/>
            </a:lvl1pPr>
          </a:lstStyle>
          <a:p>
            <a:pPr rtl="0"/>
            <a:r>
              <a:rPr lang="tr-TR" noProof="0" dirty="0" smtClean="0"/>
              <a:t>Asıl başlık stilini düzenle</a:t>
            </a:r>
            <a:endParaRPr lang="tr-TR" noProof="0" dirty="0"/>
          </a:p>
        </p:txBody>
      </p:sp>
      <p:sp>
        <p:nvSpPr>
          <p:cNvPr id="3" name="Dikey Metin Yer Tutucusu 2"/>
          <p:cNvSpPr>
            <a:spLocks noGrp="1"/>
          </p:cNvSpPr>
          <p:nvPr>
            <p:ph type="body" orient="vert" idx="1" hasCustomPrompt="1"/>
          </p:nvPr>
        </p:nvSpPr>
        <p:spPr>
          <a:xfrm>
            <a:off x="609600" y="1143000"/>
            <a:ext cx="8331200" cy="5448300"/>
          </a:xfrm>
        </p:spPr>
        <p:txBody>
          <a:bodyPr vert="eaVert" rtlCol="0"/>
          <a:lstStyle>
            <a:lvl5pPr>
              <a:defRPr/>
            </a:lvl5pPr>
          </a:lstStyle>
          <a:p>
            <a:pPr lvl="0" rtl="0" eaLnBrk="1" latinLnBrk="0" hangingPunct="1"/>
            <a:r>
              <a:rPr lang="tr-TR" noProof="0" dirty="0" smtClean="0"/>
              <a:t>Asıl metin stillerini düzenlemek için tıklayın</a:t>
            </a:r>
          </a:p>
          <a:p>
            <a:pPr lvl="1" rtl="0" eaLnBrk="1" latinLnBrk="0" hangingPunct="1"/>
            <a:r>
              <a:rPr lang="tr-TR" noProof="0" dirty="0" smtClean="0"/>
              <a:t>İkinci düzey</a:t>
            </a:r>
          </a:p>
          <a:p>
            <a:pPr lvl="2" rtl="0" eaLnBrk="1" latinLnBrk="0" hangingPunct="1"/>
            <a:r>
              <a:rPr lang="tr-TR" noProof="0" dirty="0" smtClean="0"/>
              <a:t>Üçüncü düzey</a:t>
            </a:r>
          </a:p>
          <a:p>
            <a:pPr lvl="3" rtl="0" eaLnBrk="1" latinLnBrk="0" hangingPunct="1"/>
            <a:r>
              <a:rPr lang="tr-TR" noProof="0" dirty="0" smtClean="0"/>
              <a:t>Dördüncü düzey</a:t>
            </a:r>
          </a:p>
          <a:p>
            <a:pPr lvl="4" rtl="0" eaLnBrk="1" latinLnBrk="0" hangingPunct="1"/>
            <a:r>
              <a:rPr lang="tr-TR" noProof="0" dirty="0" smtClean="0"/>
              <a:t>Beşinci düzey</a:t>
            </a:r>
            <a:endParaRPr kumimoji="0" lang="tr-TR" noProof="0" dirty="0"/>
          </a:p>
        </p:txBody>
      </p:sp>
      <p:sp>
        <p:nvSpPr>
          <p:cNvPr id="5" name="Alt Bilgi Yer Tutucusu 4"/>
          <p:cNvSpPr>
            <a:spLocks noGrp="1"/>
          </p:cNvSpPr>
          <p:nvPr>
            <p:ph type="ftr" sz="quarter" idx="11"/>
          </p:nvPr>
        </p:nvSpPr>
        <p:spPr/>
        <p:txBody>
          <a:bodyPr rtlCol="0"/>
          <a:lstStyle/>
          <a:p>
            <a:pPr rtl="0"/>
            <a:r>
              <a:rPr lang="tr-TR" noProof="0" dirty="0" smtClean="0"/>
              <a:t>Alt bilgi ekleme</a:t>
            </a:r>
            <a:endParaRPr lang="tr-TR" noProof="0" dirty="0"/>
          </a:p>
        </p:txBody>
      </p:sp>
      <p:sp>
        <p:nvSpPr>
          <p:cNvPr id="4" name="Tarih Yer Tutucusu 3"/>
          <p:cNvSpPr>
            <a:spLocks noGrp="1"/>
          </p:cNvSpPr>
          <p:nvPr>
            <p:ph type="dt" sz="half" idx="10"/>
          </p:nvPr>
        </p:nvSpPr>
        <p:spPr/>
        <p:txBody>
          <a:bodyPr rtlCol="0"/>
          <a:lstStyle>
            <a:lvl1pPr>
              <a:defRPr/>
            </a:lvl1pPr>
          </a:lstStyle>
          <a:p>
            <a:fld id="{C76B82DB-6D5C-486A-98D3-E008B7673553}" type="datetime1">
              <a:rPr lang="tr-TR" smtClean="0"/>
              <a:pPr/>
              <a:t>15.3.2019</a:t>
            </a:fld>
            <a:endParaRPr lang="tr-TR" dirty="0"/>
          </a:p>
        </p:txBody>
      </p:sp>
      <p:sp>
        <p:nvSpPr>
          <p:cNvPr id="6" name="Slayt Numarası Yer Tutucusu 5"/>
          <p:cNvSpPr>
            <a:spLocks noGrp="1"/>
          </p:cNvSpPr>
          <p:nvPr>
            <p:ph type="sldNum" sz="quarter" idx="12"/>
          </p:nvPr>
        </p:nvSpPr>
        <p:spPr/>
        <p:txBody>
          <a:bodyPr rtlCol="0"/>
          <a:lstStyle/>
          <a:p>
            <a:pPr rtl="0"/>
            <a:fld id="{401CF334-2D5C-4859-84A6-CA7E6E43FAEB}" type="slidenum">
              <a:rPr lang="tr-TR" noProof="0" smtClean="0"/>
              <a:t>‹#›</a:t>
            </a:fld>
            <a:endParaRPr lang="tr-TR" noProof="0" dirty="0"/>
          </a:p>
        </p:txBody>
      </p:sp>
    </p:spTree>
    <p:extLst>
      <p:ext uri="{BB962C8B-B14F-4D97-AF65-F5344CB8AC3E}">
        <p14:creationId xmlns:p14="http://schemas.microsoft.com/office/powerpoint/2010/main" val="2978088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pPr rtl="0"/>
            <a:r>
              <a:rPr lang="tr-TR" noProof="0" smtClean="0"/>
              <a:t>Asıl başlık stili için tıklatın</a:t>
            </a:r>
            <a:endParaRPr lang="tr-TR" noProof="0" dirty="0"/>
          </a:p>
        </p:txBody>
      </p:sp>
      <p:sp>
        <p:nvSpPr>
          <p:cNvPr id="3" name="İçerik Yer Tutucusu 2"/>
          <p:cNvSpPr>
            <a:spLocks noGrp="1"/>
          </p:cNvSpPr>
          <p:nvPr>
            <p:ph idx="1"/>
          </p:nvPr>
        </p:nvSpPr>
        <p:spPr/>
        <p:txBody>
          <a:bodyPr rtlCol="0"/>
          <a:lstStyle>
            <a:lvl1pPr>
              <a:defRPr/>
            </a:lvl1pPr>
            <a:lvl5pPr>
              <a:defRPr/>
            </a:lvl5pPr>
            <a:lvl6pPr>
              <a:defRPr/>
            </a:lvl6pPr>
          </a:lstStyle>
          <a:p>
            <a:pPr lvl="0" rtl="0" eaLnBrk="1" latinLnBrk="0" hangingPunct="1"/>
            <a:r>
              <a:rPr lang="tr-TR" noProof="0" smtClean="0"/>
              <a:t>Asıl metin stillerini düzenle</a:t>
            </a:r>
          </a:p>
          <a:p>
            <a:pPr lvl="1" rtl="0" eaLnBrk="1" latinLnBrk="0" hangingPunct="1"/>
            <a:r>
              <a:rPr lang="tr-TR" noProof="0" smtClean="0"/>
              <a:t>İkinci düzey</a:t>
            </a:r>
          </a:p>
          <a:p>
            <a:pPr lvl="2" rtl="0" eaLnBrk="1" latinLnBrk="0" hangingPunct="1"/>
            <a:r>
              <a:rPr lang="tr-TR" noProof="0" smtClean="0"/>
              <a:t>Üçüncü düzey</a:t>
            </a:r>
          </a:p>
          <a:p>
            <a:pPr lvl="3" rtl="0" eaLnBrk="1" latinLnBrk="0" hangingPunct="1"/>
            <a:r>
              <a:rPr lang="tr-TR" noProof="0" smtClean="0"/>
              <a:t>Dördüncü düzey</a:t>
            </a:r>
          </a:p>
          <a:p>
            <a:pPr lvl="4" rtl="0" eaLnBrk="1" latinLnBrk="0" hangingPunct="1"/>
            <a:r>
              <a:rPr lang="tr-TR" noProof="0" smtClean="0"/>
              <a:t>Beşinci düzey</a:t>
            </a:r>
            <a:endParaRPr kumimoji="0" lang="tr-TR" noProof="0" dirty="0"/>
          </a:p>
        </p:txBody>
      </p:sp>
      <p:sp>
        <p:nvSpPr>
          <p:cNvPr id="5" name="Alt Bilgi Yer Tutucusu 4"/>
          <p:cNvSpPr>
            <a:spLocks noGrp="1"/>
          </p:cNvSpPr>
          <p:nvPr>
            <p:ph type="ftr" sz="quarter" idx="11"/>
          </p:nvPr>
        </p:nvSpPr>
        <p:spPr/>
        <p:txBody>
          <a:bodyPr rtlCol="0"/>
          <a:lstStyle/>
          <a:p>
            <a:pPr rtl="0"/>
            <a:r>
              <a:rPr lang="tr-TR" noProof="0" dirty="0" smtClean="0"/>
              <a:t>Alt bilgi ekleme</a:t>
            </a:r>
            <a:endParaRPr lang="tr-TR" noProof="0" dirty="0"/>
          </a:p>
        </p:txBody>
      </p:sp>
      <p:sp>
        <p:nvSpPr>
          <p:cNvPr id="4" name="Tarih Yer Tutucusu 3"/>
          <p:cNvSpPr>
            <a:spLocks noGrp="1"/>
          </p:cNvSpPr>
          <p:nvPr>
            <p:ph type="dt" sz="half" idx="10"/>
          </p:nvPr>
        </p:nvSpPr>
        <p:spPr/>
        <p:txBody>
          <a:bodyPr rtlCol="0"/>
          <a:lstStyle>
            <a:lvl1pPr>
              <a:defRPr/>
            </a:lvl1pPr>
          </a:lstStyle>
          <a:p>
            <a:fld id="{46610F96-FFD0-4BC1-86F0-D957A2A4B8C7}" type="datetime1">
              <a:rPr lang="tr-TR" smtClean="0"/>
              <a:pPr/>
              <a:t>15.3.2019</a:t>
            </a:fld>
            <a:endParaRPr lang="tr-TR" dirty="0"/>
          </a:p>
        </p:txBody>
      </p:sp>
      <p:sp>
        <p:nvSpPr>
          <p:cNvPr id="6" name="Slayt Numarası Yer Tutucusu 5"/>
          <p:cNvSpPr>
            <a:spLocks noGrp="1"/>
          </p:cNvSpPr>
          <p:nvPr>
            <p:ph type="sldNum" sz="quarter" idx="12"/>
          </p:nvPr>
        </p:nvSpPr>
        <p:spPr/>
        <p:txBody>
          <a:bodyPr rtlCol="0"/>
          <a:lstStyle/>
          <a:p>
            <a:pPr rtl="0"/>
            <a:fld id="{401CF334-2D5C-4859-84A6-CA7E6E43FAEB}" type="slidenum">
              <a:rPr lang="tr-TR" noProof="0" smtClean="0"/>
              <a:t>‹#›</a:t>
            </a:fld>
            <a:endParaRPr lang="tr-TR" noProof="0" dirty="0"/>
          </a:p>
        </p:txBody>
      </p:sp>
    </p:spTree>
    <p:extLst>
      <p:ext uri="{BB962C8B-B14F-4D97-AF65-F5344CB8AC3E}">
        <p14:creationId xmlns:p14="http://schemas.microsoft.com/office/powerpoint/2010/main" val="3594303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p:cNvSpPr>
            <a:spLocks noGrp="1"/>
          </p:cNvSpPr>
          <p:nvPr>
            <p:ph type="title"/>
          </p:nvPr>
        </p:nvSpPr>
        <p:spPr>
          <a:xfrm>
            <a:off x="963084" y="1968322"/>
            <a:ext cx="10363200" cy="1362075"/>
          </a:xfrm>
        </p:spPr>
        <p:txBody>
          <a:bodyPr rtlCol="0" anchor="b">
            <a:noAutofit/>
          </a:bodyPr>
          <a:lstStyle>
            <a:lvl1pPr algn="l">
              <a:buNone/>
              <a:defRPr sz="4300" b="1" cap="none" baseline="0">
                <a:ln w="12700">
                  <a:solidFill>
                    <a:schemeClr val="accent2">
                      <a:shade val="90000"/>
                      <a:satMod val="150000"/>
                    </a:schemeClr>
                  </a:solidFill>
                </a:ln>
                <a:solidFill>
                  <a:schemeClr val="accent2"/>
                </a:solidFill>
                <a:effectLst/>
              </a:defRPr>
            </a:lvl1pPr>
          </a:lstStyle>
          <a:p>
            <a:pPr rtl="0"/>
            <a:r>
              <a:rPr lang="tr-TR" noProof="0" smtClean="0"/>
              <a:t>Asıl başlık stili için tıklatın</a:t>
            </a:r>
            <a:endParaRPr kumimoji="0" lang="tr-TR" noProof="0" dirty="0"/>
          </a:p>
        </p:txBody>
      </p:sp>
      <p:sp>
        <p:nvSpPr>
          <p:cNvPr id="3" name="Metin Yer Tutucusu 2"/>
          <p:cNvSpPr>
            <a:spLocks noGrp="1"/>
          </p:cNvSpPr>
          <p:nvPr>
            <p:ph type="body" idx="1"/>
          </p:nvPr>
        </p:nvSpPr>
        <p:spPr>
          <a:xfrm>
            <a:off x="963084" y="3367088"/>
            <a:ext cx="10363200" cy="1509712"/>
          </a:xfrm>
        </p:spPr>
        <p:txBody>
          <a:bodyPr rtlCol="0"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rtl="0" eaLnBrk="1" latinLnBrk="0" hangingPunct="1"/>
            <a:r>
              <a:rPr lang="tr-TR" noProof="0" smtClean="0"/>
              <a:t>Asıl metin stillerini düzenle</a:t>
            </a:r>
          </a:p>
        </p:txBody>
      </p:sp>
      <p:sp>
        <p:nvSpPr>
          <p:cNvPr id="5" name="Alt Bilgi Yer Tutucusu 4"/>
          <p:cNvSpPr>
            <a:spLocks noGrp="1"/>
          </p:cNvSpPr>
          <p:nvPr>
            <p:ph type="ftr" sz="quarter" idx="11"/>
          </p:nvPr>
        </p:nvSpPr>
        <p:spPr/>
        <p:txBody>
          <a:bodyPr rtlCol="0"/>
          <a:lstStyle/>
          <a:p>
            <a:pPr rtl="0"/>
            <a:r>
              <a:rPr lang="tr-TR" noProof="0" dirty="0" smtClean="0"/>
              <a:t>Alt bilgi ekleme</a:t>
            </a:r>
            <a:endParaRPr lang="tr-TR" noProof="0" dirty="0"/>
          </a:p>
        </p:txBody>
      </p:sp>
      <p:sp>
        <p:nvSpPr>
          <p:cNvPr id="4" name="Tarih Yer Tutucusu 3"/>
          <p:cNvSpPr>
            <a:spLocks noGrp="1"/>
          </p:cNvSpPr>
          <p:nvPr>
            <p:ph type="dt" sz="half" idx="10"/>
          </p:nvPr>
        </p:nvSpPr>
        <p:spPr/>
        <p:txBody>
          <a:bodyPr rtlCol="0"/>
          <a:lstStyle>
            <a:lvl1pPr>
              <a:defRPr/>
            </a:lvl1pPr>
          </a:lstStyle>
          <a:p>
            <a:fld id="{FF56EF26-BBDF-4885-BB66-53FDFCADA69E}" type="datetime1">
              <a:rPr lang="tr-TR" smtClean="0"/>
              <a:pPr/>
              <a:t>15.3.2019</a:t>
            </a:fld>
            <a:endParaRPr lang="tr-TR" dirty="0"/>
          </a:p>
        </p:txBody>
      </p:sp>
      <p:sp>
        <p:nvSpPr>
          <p:cNvPr id="6" name="Slayt Numarası Yer Tutucusu 5"/>
          <p:cNvSpPr>
            <a:spLocks noGrp="1"/>
          </p:cNvSpPr>
          <p:nvPr>
            <p:ph type="sldNum" sz="quarter" idx="12"/>
          </p:nvPr>
        </p:nvSpPr>
        <p:spPr/>
        <p:txBody>
          <a:bodyPr rtlCol="0"/>
          <a:lstStyle/>
          <a:p>
            <a:pPr rtl="0"/>
            <a:fld id="{401CF334-2D5C-4859-84A6-CA7E6E43FAEB}" type="slidenum">
              <a:rPr lang="tr-TR" noProof="0" smtClean="0"/>
              <a:t>‹#›</a:t>
            </a:fld>
            <a:endParaRPr lang="tr-TR" noProof="0" dirty="0"/>
          </a:p>
        </p:txBody>
      </p:sp>
    </p:spTree>
    <p:extLst>
      <p:ext uri="{BB962C8B-B14F-4D97-AF65-F5344CB8AC3E}">
        <p14:creationId xmlns:p14="http://schemas.microsoft.com/office/powerpoint/2010/main" val="270512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pPr rtl="0"/>
            <a:r>
              <a:rPr lang="tr-TR" noProof="0" smtClean="0"/>
              <a:t>Asıl başlık stili için tıklatın</a:t>
            </a:r>
            <a:endParaRPr lang="tr-TR" noProof="0" dirty="0"/>
          </a:p>
        </p:txBody>
      </p:sp>
      <p:sp>
        <p:nvSpPr>
          <p:cNvPr id="3" name="İçerik Yer Tutucusu 2"/>
          <p:cNvSpPr>
            <a:spLocks noGrp="1"/>
          </p:cNvSpPr>
          <p:nvPr>
            <p:ph sz="half" idx="1"/>
          </p:nvPr>
        </p:nvSpPr>
        <p:spPr>
          <a:xfrm>
            <a:off x="609600" y="2249425"/>
            <a:ext cx="5384800" cy="4341875"/>
          </a:xfrm>
        </p:spPr>
        <p:txBody>
          <a:bodyPr rtlCol="0"/>
          <a:lstStyle>
            <a:lvl1pPr>
              <a:defRPr sz="2000"/>
            </a:lvl1pPr>
            <a:lvl2pPr>
              <a:defRPr sz="1900"/>
            </a:lvl2pPr>
            <a:lvl3pPr>
              <a:defRPr sz="1800"/>
            </a:lvl3pPr>
            <a:lvl4pPr>
              <a:defRPr sz="1800"/>
            </a:lvl4pPr>
            <a:lvl5pPr>
              <a:defRPr sz="1800"/>
            </a:lvl5pPr>
          </a:lstStyle>
          <a:p>
            <a:pPr lvl="0" rtl="0" eaLnBrk="1" latinLnBrk="0" hangingPunct="1"/>
            <a:r>
              <a:rPr lang="tr-TR" noProof="0" smtClean="0"/>
              <a:t>Asıl metin stillerini düzenle</a:t>
            </a:r>
          </a:p>
          <a:p>
            <a:pPr lvl="1" rtl="0" eaLnBrk="1" latinLnBrk="0" hangingPunct="1"/>
            <a:r>
              <a:rPr lang="tr-TR" noProof="0" smtClean="0"/>
              <a:t>İkinci düzey</a:t>
            </a:r>
          </a:p>
          <a:p>
            <a:pPr lvl="2" rtl="0" eaLnBrk="1" latinLnBrk="0" hangingPunct="1"/>
            <a:r>
              <a:rPr lang="tr-TR" noProof="0" smtClean="0"/>
              <a:t>Üçüncü düzey</a:t>
            </a:r>
          </a:p>
          <a:p>
            <a:pPr lvl="3" rtl="0" eaLnBrk="1" latinLnBrk="0" hangingPunct="1"/>
            <a:r>
              <a:rPr lang="tr-TR" noProof="0" smtClean="0"/>
              <a:t>Dördüncü düzey</a:t>
            </a:r>
          </a:p>
          <a:p>
            <a:pPr lvl="4" rtl="0" eaLnBrk="1" latinLnBrk="0" hangingPunct="1"/>
            <a:r>
              <a:rPr lang="tr-TR" noProof="0" smtClean="0"/>
              <a:t>Beşinci düzey</a:t>
            </a:r>
            <a:endParaRPr kumimoji="0" lang="tr-TR" noProof="0" dirty="0"/>
          </a:p>
        </p:txBody>
      </p:sp>
      <p:sp>
        <p:nvSpPr>
          <p:cNvPr id="4" name="İçerik Yer Tutucusu 3"/>
          <p:cNvSpPr>
            <a:spLocks noGrp="1"/>
          </p:cNvSpPr>
          <p:nvPr>
            <p:ph sz="half" idx="2"/>
          </p:nvPr>
        </p:nvSpPr>
        <p:spPr>
          <a:xfrm>
            <a:off x="6197600" y="2249425"/>
            <a:ext cx="5384800" cy="4341875"/>
          </a:xfrm>
        </p:spPr>
        <p:txBody>
          <a:bodyPr rtlCol="0"/>
          <a:lstStyle>
            <a:lvl1pPr>
              <a:defRPr sz="2000"/>
            </a:lvl1pPr>
            <a:lvl2pPr>
              <a:defRPr sz="1900"/>
            </a:lvl2pPr>
            <a:lvl3pPr>
              <a:defRPr sz="1800"/>
            </a:lvl3pPr>
            <a:lvl4pPr>
              <a:defRPr sz="1800"/>
            </a:lvl4pPr>
            <a:lvl5pPr>
              <a:defRPr sz="1800"/>
            </a:lvl5pPr>
          </a:lstStyle>
          <a:p>
            <a:pPr lvl="0" rtl="0" eaLnBrk="1" latinLnBrk="0" hangingPunct="1"/>
            <a:r>
              <a:rPr lang="tr-TR" noProof="0" smtClean="0"/>
              <a:t>Asıl metin stillerini düzenle</a:t>
            </a:r>
          </a:p>
          <a:p>
            <a:pPr lvl="1" rtl="0" eaLnBrk="1" latinLnBrk="0" hangingPunct="1"/>
            <a:r>
              <a:rPr lang="tr-TR" noProof="0" smtClean="0"/>
              <a:t>İkinci düzey</a:t>
            </a:r>
          </a:p>
          <a:p>
            <a:pPr lvl="2" rtl="0" eaLnBrk="1" latinLnBrk="0" hangingPunct="1"/>
            <a:r>
              <a:rPr lang="tr-TR" noProof="0" smtClean="0"/>
              <a:t>Üçüncü düzey</a:t>
            </a:r>
          </a:p>
          <a:p>
            <a:pPr lvl="3" rtl="0" eaLnBrk="1" latinLnBrk="0" hangingPunct="1"/>
            <a:r>
              <a:rPr lang="tr-TR" noProof="0" smtClean="0"/>
              <a:t>Dördüncü düzey</a:t>
            </a:r>
          </a:p>
          <a:p>
            <a:pPr lvl="4" rtl="0" eaLnBrk="1" latinLnBrk="0" hangingPunct="1"/>
            <a:r>
              <a:rPr lang="tr-TR" noProof="0" smtClean="0"/>
              <a:t>Beşinci düzey</a:t>
            </a:r>
            <a:endParaRPr kumimoji="0" lang="tr-TR" noProof="0" dirty="0"/>
          </a:p>
        </p:txBody>
      </p:sp>
      <p:sp>
        <p:nvSpPr>
          <p:cNvPr id="6" name="Alt Bilgi Yer Tutucusu 5"/>
          <p:cNvSpPr>
            <a:spLocks noGrp="1"/>
          </p:cNvSpPr>
          <p:nvPr>
            <p:ph type="ftr" sz="quarter" idx="11"/>
          </p:nvPr>
        </p:nvSpPr>
        <p:spPr/>
        <p:txBody>
          <a:bodyPr rtlCol="0"/>
          <a:lstStyle/>
          <a:p>
            <a:pPr rtl="0"/>
            <a:r>
              <a:rPr lang="tr-TR" noProof="0" dirty="0" smtClean="0"/>
              <a:t>Alt bilgi ekleme</a:t>
            </a:r>
            <a:endParaRPr lang="tr-TR" noProof="0" dirty="0"/>
          </a:p>
        </p:txBody>
      </p:sp>
      <p:sp>
        <p:nvSpPr>
          <p:cNvPr id="5" name="Tarih Yer Tutucusu 4"/>
          <p:cNvSpPr>
            <a:spLocks noGrp="1"/>
          </p:cNvSpPr>
          <p:nvPr>
            <p:ph type="dt" sz="half" idx="10"/>
          </p:nvPr>
        </p:nvSpPr>
        <p:spPr/>
        <p:txBody>
          <a:bodyPr rtlCol="0"/>
          <a:lstStyle>
            <a:lvl1pPr>
              <a:defRPr/>
            </a:lvl1pPr>
          </a:lstStyle>
          <a:p>
            <a:fld id="{A84B813B-74D5-4B4F-94CB-6CD8395E9845}" type="datetime1">
              <a:rPr lang="tr-TR" smtClean="0"/>
              <a:pPr/>
              <a:t>15.3.2019</a:t>
            </a:fld>
            <a:endParaRPr lang="tr-TR" dirty="0"/>
          </a:p>
        </p:txBody>
      </p:sp>
      <p:sp>
        <p:nvSpPr>
          <p:cNvPr id="7" name="Slayt Numarası Yer Tutucusu 6"/>
          <p:cNvSpPr>
            <a:spLocks noGrp="1"/>
          </p:cNvSpPr>
          <p:nvPr>
            <p:ph type="sldNum" sz="quarter" idx="12"/>
          </p:nvPr>
        </p:nvSpPr>
        <p:spPr/>
        <p:txBody>
          <a:bodyPr rtlCol="0"/>
          <a:lstStyle/>
          <a:p>
            <a:pPr rtl="0"/>
            <a:fld id="{401CF334-2D5C-4859-84A6-CA7E6E43FAEB}" type="slidenum">
              <a:rPr lang="tr-TR" noProof="0" smtClean="0"/>
              <a:t>‹#›</a:t>
            </a:fld>
            <a:endParaRPr lang="tr-TR" noProof="0" dirty="0"/>
          </a:p>
        </p:txBody>
      </p:sp>
    </p:spTree>
    <p:extLst>
      <p:ext uri="{BB962C8B-B14F-4D97-AF65-F5344CB8AC3E}">
        <p14:creationId xmlns:p14="http://schemas.microsoft.com/office/powerpoint/2010/main" val="3446445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0" orient="horz" pos="2160" userDrawn="1">
          <p15:clr>
            <a:srgbClr val="FBAE40"/>
          </p15:clr>
        </p15:guide>
        <p15:guide id="1"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508000" y="1143000"/>
            <a:ext cx="11176000" cy="1069848"/>
          </a:xfrm>
        </p:spPr>
        <p:txBody>
          <a:bodyPr rtlCol="0" anchor="ctr"/>
          <a:lstStyle>
            <a:lvl1pPr>
              <a:defRPr sz="4000" b="0" i="0" cap="none" baseline="0"/>
            </a:lvl1pPr>
          </a:lstStyle>
          <a:p>
            <a:pPr rtl="0"/>
            <a:r>
              <a:rPr lang="tr-TR" noProof="0" smtClean="0"/>
              <a:t>Asıl başlık stili için tıklatın</a:t>
            </a:r>
            <a:endParaRPr lang="tr-TR" noProof="0" dirty="0"/>
          </a:p>
        </p:txBody>
      </p:sp>
      <p:sp>
        <p:nvSpPr>
          <p:cNvPr id="3" name="Metin Yer Tutucusu 2"/>
          <p:cNvSpPr>
            <a:spLocks noGrp="1"/>
          </p:cNvSpPr>
          <p:nvPr>
            <p:ph type="body" idx="1"/>
          </p:nvPr>
        </p:nvSpPr>
        <p:spPr>
          <a:xfrm>
            <a:off x="508000" y="2244970"/>
            <a:ext cx="5388864" cy="457200"/>
          </a:xfrm>
          <a:solidFill>
            <a:schemeClr val="accent2">
              <a:lumMod val="60000"/>
              <a:lumOff val="40000"/>
              <a:alpha val="25000"/>
            </a:schemeClr>
          </a:solidFill>
          <a:ln w="12700">
            <a:solidFill>
              <a:schemeClr val="accent2"/>
            </a:solidFill>
          </a:ln>
        </p:spPr>
        <p:txBody>
          <a:bodyPr rtlCol="0"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rtl="0" eaLnBrk="1" latinLnBrk="0" hangingPunct="1"/>
            <a:r>
              <a:rPr lang="tr-TR" noProof="0" smtClean="0"/>
              <a:t>Asıl metin stillerini düzenle</a:t>
            </a:r>
          </a:p>
        </p:txBody>
      </p:sp>
      <p:sp>
        <p:nvSpPr>
          <p:cNvPr id="5" name="İçerik Yer Tutucusu 4"/>
          <p:cNvSpPr>
            <a:spLocks noGrp="1"/>
          </p:cNvSpPr>
          <p:nvPr>
            <p:ph sz="quarter" idx="2"/>
          </p:nvPr>
        </p:nvSpPr>
        <p:spPr>
          <a:xfrm>
            <a:off x="508000" y="2708519"/>
            <a:ext cx="5388864" cy="3886200"/>
          </a:xfrm>
        </p:spPr>
        <p:txBody>
          <a:bodyPr rtlCol="0"/>
          <a:lstStyle>
            <a:lvl1pPr>
              <a:defRPr sz="2000"/>
            </a:lvl1pPr>
            <a:lvl2pPr>
              <a:defRPr sz="2000"/>
            </a:lvl2pPr>
            <a:lvl3pPr>
              <a:defRPr sz="1800"/>
            </a:lvl3pPr>
            <a:lvl4pPr>
              <a:defRPr sz="1600"/>
            </a:lvl4pPr>
            <a:lvl5pPr>
              <a:defRPr sz="1600"/>
            </a:lvl5pPr>
          </a:lstStyle>
          <a:p>
            <a:pPr lvl="0" rtl="0" eaLnBrk="1" latinLnBrk="0" hangingPunct="1"/>
            <a:r>
              <a:rPr lang="tr-TR" noProof="0" smtClean="0"/>
              <a:t>Asıl metin stillerini düzenle</a:t>
            </a:r>
          </a:p>
          <a:p>
            <a:pPr lvl="1" rtl="0" eaLnBrk="1" latinLnBrk="0" hangingPunct="1"/>
            <a:r>
              <a:rPr lang="tr-TR" noProof="0" smtClean="0"/>
              <a:t>İkinci düzey</a:t>
            </a:r>
          </a:p>
          <a:p>
            <a:pPr lvl="2" rtl="0" eaLnBrk="1" latinLnBrk="0" hangingPunct="1"/>
            <a:r>
              <a:rPr lang="tr-TR" noProof="0" smtClean="0"/>
              <a:t>Üçüncü düzey</a:t>
            </a:r>
          </a:p>
          <a:p>
            <a:pPr lvl="3" rtl="0" eaLnBrk="1" latinLnBrk="0" hangingPunct="1"/>
            <a:r>
              <a:rPr lang="tr-TR" noProof="0" smtClean="0"/>
              <a:t>Dördüncü düzey</a:t>
            </a:r>
          </a:p>
          <a:p>
            <a:pPr lvl="4" rtl="0" eaLnBrk="1" latinLnBrk="0" hangingPunct="1"/>
            <a:r>
              <a:rPr lang="tr-TR" noProof="0" smtClean="0"/>
              <a:t>Beşinci düzey</a:t>
            </a:r>
            <a:endParaRPr kumimoji="0" lang="tr-TR" noProof="0" dirty="0"/>
          </a:p>
        </p:txBody>
      </p:sp>
      <p:sp>
        <p:nvSpPr>
          <p:cNvPr id="4" name="Metin Yer Tutucusu 3"/>
          <p:cNvSpPr>
            <a:spLocks noGrp="1"/>
          </p:cNvSpPr>
          <p:nvPr>
            <p:ph type="body" sz="half" idx="3"/>
          </p:nvPr>
        </p:nvSpPr>
        <p:spPr>
          <a:xfrm>
            <a:off x="6294968" y="2244970"/>
            <a:ext cx="5389033" cy="457200"/>
          </a:xfrm>
          <a:solidFill>
            <a:schemeClr val="accent2">
              <a:lumMod val="60000"/>
              <a:lumOff val="40000"/>
              <a:alpha val="25000"/>
            </a:schemeClr>
          </a:solidFill>
          <a:ln w="12700">
            <a:solidFill>
              <a:schemeClr val="accent2"/>
            </a:solidFill>
          </a:ln>
        </p:spPr>
        <p:txBody>
          <a:bodyPr rtlCol="0"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rtl="0" eaLnBrk="1" latinLnBrk="0" hangingPunct="1"/>
            <a:r>
              <a:rPr lang="tr-TR" noProof="0" smtClean="0"/>
              <a:t>Asıl metin stillerini düzenle</a:t>
            </a:r>
          </a:p>
        </p:txBody>
      </p:sp>
      <p:sp>
        <p:nvSpPr>
          <p:cNvPr id="6" name="İçerik Yer Tutucusu 5"/>
          <p:cNvSpPr>
            <a:spLocks noGrp="1"/>
          </p:cNvSpPr>
          <p:nvPr>
            <p:ph sz="quarter" idx="4"/>
          </p:nvPr>
        </p:nvSpPr>
        <p:spPr>
          <a:xfrm>
            <a:off x="6291073" y="2708519"/>
            <a:ext cx="5389033" cy="3886200"/>
          </a:xfrm>
        </p:spPr>
        <p:txBody>
          <a:bodyPr rtlCol="0"/>
          <a:lstStyle>
            <a:lvl1pPr>
              <a:defRPr sz="2000"/>
            </a:lvl1pPr>
            <a:lvl2pPr>
              <a:defRPr sz="2000"/>
            </a:lvl2pPr>
            <a:lvl3pPr>
              <a:defRPr sz="1800"/>
            </a:lvl3pPr>
            <a:lvl4pPr>
              <a:defRPr sz="1600"/>
            </a:lvl4pPr>
            <a:lvl5pPr>
              <a:defRPr sz="1600"/>
            </a:lvl5pPr>
          </a:lstStyle>
          <a:p>
            <a:pPr lvl="0" rtl="0" eaLnBrk="1" latinLnBrk="0" hangingPunct="1"/>
            <a:r>
              <a:rPr lang="tr-TR" noProof="0" smtClean="0"/>
              <a:t>Asıl metin stillerini düzenle</a:t>
            </a:r>
          </a:p>
          <a:p>
            <a:pPr lvl="1" rtl="0" eaLnBrk="1" latinLnBrk="0" hangingPunct="1"/>
            <a:r>
              <a:rPr lang="tr-TR" noProof="0" smtClean="0"/>
              <a:t>İkinci düzey</a:t>
            </a:r>
          </a:p>
          <a:p>
            <a:pPr lvl="2" rtl="0" eaLnBrk="1" latinLnBrk="0" hangingPunct="1"/>
            <a:r>
              <a:rPr lang="tr-TR" noProof="0" smtClean="0"/>
              <a:t>Üçüncü düzey</a:t>
            </a:r>
          </a:p>
          <a:p>
            <a:pPr lvl="3" rtl="0" eaLnBrk="1" latinLnBrk="0" hangingPunct="1"/>
            <a:r>
              <a:rPr lang="tr-TR" noProof="0" smtClean="0"/>
              <a:t>Dördüncü düzey</a:t>
            </a:r>
          </a:p>
          <a:p>
            <a:pPr lvl="4" rtl="0" eaLnBrk="1" latinLnBrk="0" hangingPunct="1"/>
            <a:r>
              <a:rPr lang="tr-TR" noProof="0" smtClean="0"/>
              <a:t>Beşinci düzey</a:t>
            </a:r>
            <a:endParaRPr kumimoji="0" lang="tr-TR" noProof="0" dirty="0"/>
          </a:p>
        </p:txBody>
      </p:sp>
      <p:sp>
        <p:nvSpPr>
          <p:cNvPr id="28" name="Alt Bilgi Yer Tutucusu 27"/>
          <p:cNvSpPr>
            <a:spLocks noGrp="1"/>
          </p:cNvSpPr>
          <p:nvPr>
            <p:ph type="ftr" sz="quarter" idx="12"/>
          </p:nvPr>
        </p:nvSpPr>
        <p:spPr/>
        <p:txBody>
          <a:bodyPr rtlCol="0"/>
          <a:lstStyle/>
          <a:p>
            <a:pPr rtl="0"/>
            <a:r>
              <a:rPr lang="tr-TR" noProof="0" dirty="0" smtClean="0"/>
              <a:t>Alt bilgi ekleme</a:t>
            </a:r>
            <a:endParaRPr lang="tr-TR" noProof="0" dirty="0"/>
          </a:p>
        </p:txBody>
      </p:sp>
      <p:sp>
        <p:nvSpPr>
          <p:cNvPr id="26" name="Tarih Yer Tutucusu 25"/>
          <p:cNvSpPr>
            <a:spLocks noGrp="1"/>
          </p:cNvSpPr>
          <p:nvPr>
            <p:ph type="dt" sz="half" idx="10"/>
          </p:nvPr>
        </p:nvSpPr>
        <p:spPr/>
        <p:txBody>
          <a:bodyPr rtlCol="0"/>
          <a:lstStyle>
            <a:lvl1pPr>
              <a:defRPr/>
            </a:lvl1pPr>
          </a:lstStyle>
          <a:p>
            <a:fld id="{B72EC71D-25AD-4A7C-AB6C-E63D5EDA9366}" type="datetime1">
              <a:rPr lang="tr-TR" smtClean="0"/>
              <a:pPr/>
              <a:t>15.3.2019</a:t>
            </a:fld>
            <a:endParaRPr lang="tr-TR" dirty="0"/>
          </a:p>
        </p:txBody>
      </p:sp>
      <p:sp>
        <p:nvSpPr>
          <p:cNvPr id="27" name="Slayt Numarası Yer Tutucusu 26"/>
          <p:cNvSpPr>
            <a:spLocks noGrp="1"/>
          </p:cNvSpPr>
          <p:nvPr>
            <p:ph type="sldNum" sz="quarter" idx="11"/>
          </p:nvPr>
        </p:nvSpPr>
        <p:spPr/>
        <p:txBody>
          <a:bodyPr rtlCol="0"/>
          <a:lstStyle/>
          <a:p>
            <a:pPr rtl="0"/>
            <a:fld id="{401CF334-2D5C-4859-84A6-CA7E6E43FAEB}" type="slidenum">
              <a:rPr lang="tr-TR" noProof="0" smtClean="0"/>
              <a:t>‹#›</a:t>
            </a:fld>
            <a:endParaRPr lang="tr-TR" noProof="0" dirty="0"/>
          </a:p>
        </p:txBody>
      </p:sp>
    </p:spTree>
    <p:extLst>
      <p:ext uri="{BB962C8B-B14F-4D97-AF65-F5344CB8AC3E}">
        <p14:creationId xmlns:p14="http://schemas.microsoft.com/office/powerpoint/2010/main" val="370716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a:xfrm>
            <a:off x="609600" y="1143000"/>
            <a:ext cx="10972800" cy="1069848"/>
          </a:xfrm>
        </p:spPr>
        <p:txBody>
          <a:bodyPr rtlCol="0" anchor="ctr"/>
          <a:lstStyle>
            <a:lvl1pPr>
              <a:defRPr sz="4000">
                <a:solidFill>
                  <a:schemeClr val="tx2"/>
                </a:solidFill>
              </a:defRPr>
            </a:lvl1pPr>
          </a:lstStyle>
          <a:p>
            <a:pPr rtl="0"/>
            <a:r>
              <a:rPr lang="tr-TR" noProof="0" smtClean="0"/>
              <a:t>Asıl başlık stili için tıklatın</a:t>
            </a:r>
            <a:endParaRPr lang="tr-TR" noProof="0" dirty="0"/>
          </a:p>
        </p:txBody>
      </p:sp>
      <p:sp>
        <p:nvSpPr>
          <p:cNvPr id="4" name="Alt Bilgi Yer Tutucusu 3"/>
          <p:cNvSpPr>
            <a:spLocks noGrp="1"/>
          </p:cNvSpPr>
          <p:nvPr>
            <p:ph type="ftr" sz="quarter" idx="11"/>
          </p:nvPr>
        </p:nvSpPr>
        <p:spPr>
          <a:xfrm>
            <a:off x="7010400" y="612648"/>
            <a:ext cx="1767840" cy="457200"/>
          </a:xfrm>
        </p:spPr>
        <p:txBody>
          <a:bodyPr rtlCol="0"/>
          <a:lstStyle/>
          <a:p>
            <a:pPr rtl="0"/>
            <a:r>
              <a:rPr lang="tr-TR" noProof="0" dirty="0" smtClean="0"/>
              <a:t>Alt bilgi ekleme</a:t>
            </a:r>
            <a:endParaRPr lang="tr-TR" noProof="0" dirty="0"/>
          </a:p>
        </p:txBody>
      </p:sp>
      <p:sp>
        <p:nvSpPr>
          <p:cNvPr id="3" name="Tarih Yer Tutucusu 2"/>
          <p:cNvSpPr>
            <a:spLocks noGrp="1"/>
          </p:cNvSpPr>
          <p:nvPr>
            <p:ph type="dt" sz="half" idx="10"/>
          </p:nvPr>
        </p:nvSpPr>
        <p:spPr>
          <a:xfrm>
            <a:off x="8778240" y="612648"/>
            <a:ext cx="1276352" cy="457200"/>
          </a:xfrm>
        </p:spPr>
        <p:txBody>
          <a:bodyPr rtlCol="0"/>
          <a:lstStyle>
            <a:lvl1pPr>
              <a:defRPr/>
            </a:lvl1pPr>
          </a:lstStyle>
          <a:p>
            <a:fld id="{851036E3-487C-41B5-92E9-47E0F0B9591B}" type="datetime1">
              <a:rPr lang="tr-TR" smtClean="0"/>
              <a:pPr/>
              <a:t>15.3.2019</a:t>
            </a:fld>
            <a:endParaRPr lang="tr-TR" dirty="0"/>
          </a:p>
        </p:txBody>
      </p:sp>
      <p:sp>
        <p:nvSpPr>
          <p:cNvPr id="5" name="Slayt Numarası Yer Tutucusu 4"/>
          <p:cNvSpPr>
            <a:spLocks noGrp="1"/>
          </p:cNvSpPr>
          <p:nvPr>
            <p:ph type="sldNum" sz="quarter" idx="12"/>
          </p:nvPr>
        </p:nvSpPr>
        <p:spPr>
          <a:xfrm>
            <a:off x="10899648" y="2272"/>
            <a:ext cx="1016000" cy="365760"/>
          </a:xfrm>
        </p:spPr>
        <p:txBody>
          <a:bodyPr rtlCol="0"/>
          <a:lstStyle/>
          <a:p>
            <a:pPr rtl="0"/>
            <a:fld id="{401CF334-2D5C-4859-84A6-CA7E6E43FAEB}" type="slidenum">
              <a:rPr lang="tr-TR" noProof="0" smtClean="0"/>
              <a:t>‹#›</a:t>
            </a:fld>
            <a:endParaRPr lang="tr-TR" noProof="0" dirty="0"/>
          </a:p>
        </p:txBody>
      </p:sp>
    </p:spTree>
    <p:extLst>
      <p:ext uri="{BB962C8B-B14F-4D97-AF65-F5344CB8AC3E}">
        <p14:creationId xmlns:p14="http://schemas.microsoft.com/office/powerpoint/2010/main" val="3821952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3" name="Alt Bilgi Yer Tutucusu 2"/>
          <p:cNvSpPr>
            <a:spLocks noGrp="1"/>
          </p:cNvSpPr>
          <p:nvPr>
            <p:ph type="ftr" sz="quarter" idx="11"/>
          </p:nvPr>
        </p:nvSpPr>
        <p:spPr/>
        <p:txBody>
          <a:bodyPr rtlCol="0"/>
          <a:lstStyle/>
          <a:p>
            <a:pPr rtl="0"/>
            <a:r>
              <a:rPr lang="tr-TR" noProof="0" dirty="0" smtClean="0"/>
              <a:t>Alt bilgi ekleme</a:t>
            </a:r>
            <a:endParaRPr lang="tr-TR" noProof="0" dirty="0"/>
          </a:p>
        </p:txBody>
      </p:sp>
      <p:sp>
        <p:nvSpPr>
          <p:cNvPr id="2" name="Tarih Yer Tutucusu 1"/>
          <p:cNvSpPr>
            <a:spLocks noGrp="1"/>
          </p:cNvSpPr>
          <p:nvPr>
            <p:ph type="dt" sz="half" idx="10"/>
          </p:nvPr>
        </p:nvSpPr>
        <p:spPr/>
        <p:txBody>
          <a:bodyPr rtlCol="0"/>
          <a:lstStyle>
            <a:lvl1pPr>
              <a:defRPr/>
            </a:lvl1pPr>
          </a:lstStyle>
          <a:p>
            <a:fld id="{E7730CD3-31CA-47BB-8FC4-9AA93086A77D}" type="datetime1">
              <a:rPr lang="tr-TR" smtClean="0"/>
              <a:pPr/>
              <a:t>15.3.2019</a:t>
            </a:fld>
            <a:endParaRPr lang="tr-TR" dirty="0"/>
          </a:p>
        </p:txBody>
      </p:sp>
      <p:sp>
        <p:nvSpPr>
          <p:cNvPr id="4" name="Slayt Numarası Yer Tutucusu 3"/>
          <p:cNvSpPr>
            <a:spLocks noGrp="1"/>
          </p:cNvSpPr>
          <p:nvPr>
            <p:ph type="sldNum" sz="quarter" idx="12"/>
          </p:nvPr>
        </p:nvSpPr>
        <p:spPr/>
        <p:txBody>
          <a:bodyPr rtlCol="0"/>
          <a:lstStyle/>
          <a:p>
            <a:pPr rtl="0"/>
            <a:fld id="{401CF334-2D5C-4859-84A6-CA7E6E43FAEB}" type="slidenum">
              <a:rPr lang="tr-TR" noProof="0" smtClean="0"/>
              <a:t>‹#›</a:t>
            </a:fld>
            <a:endParaRPr lang="tr-TR" noProof="0" dirty="0"/>
          </a:p>
        </p:txBody>
      </p:sp>
    </p:spTree>
    <p:extLst>
      <p:ext uri="{BB962C8B-B14F-4D97-AF65-F5344CB8AC3E}">
        <p14:creationId xmlns:p14="http://schemas.microsoft.com/office/powerpoint/2010/main" val="1135695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Resim Yazılı İçerik">
    <p:spTree>
      <p:nvGrpSpPr>
        <p:cNvPr id="1" name=""/>
        <p:cNvGrpSpPr/>
        <p:nvPr/>
      </p:nvGrpSpPr>
      <p:grpSpPr>
        <a:xfrm>
          <a:off x="0" y="0"/>
          <a:ext cx="0" cy="0"/>
          <a:chOff x="0" y="0"/>
          <a:chExt cx="0" cy="0"/>
        </a:xfrm>
      </p:grpSpPr>
      <p:sp>
        <p:nvSpPr>
          <p:cNvPr id="2" name="Başlık 1"/>
          <p:cNvSpPr>
            <a:spLocks noGrp="1"/>
          </p:cNvSpPr>
          <p:nvPr>
            <p:ph type="title" hasCustomPrompt="1"/>
          </p:nvPr>
        </p:nvSpPr>
        <p:spPr>
          <a:xfrm>
            <a:off x="7137995" y="1101970"/>
            <a:ext cx="4511040" cy="877824"/>
          </a:xfrm>
        </p:spPr>
        <p:txBody>
          <a:bodyPr rtlCol="0" anchor="b"/>
          <a:lstStyle>
            <a:lvl1pPr algn="l">
              <a:buNone/>
              <a:defRPr sz="1800" b="1"/>
            </a:lvl1pPr>
          </a:lstStyle>
          <a:p>
            <a:pPr rtl="0"/>
            <a:r>
              <a:rPr lang="tr-TR" noProof="0" dirty="0" smtClean="0"/>
              <a:t>Asıl başlık stilini düzenle</a:t>
            </a:r>
            <a:endParaRPr lang="tr-TR" noProof="0" dirty="0"/>
          </a:p>
        </p:txBody>
      </p:sp>
      <p:sp>
        <p:nvSpPr>
          <p:cNvPr id="4" name="İçerik Yer Tutucusu 3"/>
          <p:cNvSpPr>
            <a:spLocks noGrp="1"/>
          </p:cNvSpPr>
          <p:nvPr>
            <p:ph sz="half" idx="1"/>
          </p:nvPr>
        </p:nvSpPr>
        <p:spPr>
          <a:xfrm>
            <a:off x="203200" y="776287"/>
            <a:ext cx="6803136" cy="5805083"/>
          </a:xfrm>
        </p:spPr>
        <p:txBody>
          <a:bodyPr rtlCol="0"/>
          <a:lstStyle>
            <a:lvl1pPr>
              <a:defRPr sz="3200"/>
            </a:lvl1pPr>
            <a:lvl2pPr>
              <a:defRPr sz="2800"/>
            </a:lvl2pPr>
            <a:lvl3pPr>
              <a:defRPr sz="2400"/>
            </a:lvl3pPr>
            <a:lvl4pPr>
              <a:defRPr sz="2000"/>
            </a:lvl4pPr>
            <a:lvl5pPr>
              <a:defRPr sz="2000"/>
            </a:lvl5pPr>
          </a:lstStyle>
          <a:p>
            <a:pPr lvl="0" rtl="0" eaLnBrk="1" latinLnBrk="0" hangingPunct="1"/>
            <a:r>
              <a:rPr lang="tr-TR" noProof="0" smtClean="0"/>
              <a:t>Asıl metin stillerini düzenle</a:t>
            </a:r>
          </a:p>
          <a:p>
            <a:pPr lvl="1" rtl="0" eaLnBrk="1" latinLnBrk="0" hangingPunct="1"/>
            <a:r>
              <a:rPr lang="tr-TR" noProof="0" smtClean="0"/>
              <a:t>İkinci düzey</a:t>
            </a:r>
          </a:p>
          <a:p>
            <a:pPr lvl="2" rtl="0" eaLnBrk="1" latinLnBrk="0" hangingPunct="1"/>
            <a:r>
              <a:rPr lang="tr-TR" noProof="0" smtClean="0"/>
              <a:t>Üçüncü düzey</a:t>
            </a:r>
          </a:p>
          <a:p>
            <a:pPr lvl="3" rtl="0" eaLnBrk="1" latinLnBrk="0" hangingPunct="1"/>
            <a:r>
              <a:rPr lang="tr-TR" noProof="0" smtClean="0"/>
              <a:t>Dördüncü düzey</a:t>
            </a:r>
          </a:p>
          <a:p>
            <a:pPr lvl="4" rtl="0" eaLnBrk="1" latinLnBrk="0" hangingPunct="1"/>
            <a:r>
              <a:rPr lang="tr-TR" noProof="0" smtClean="0"/>
              <a:t>Beşinci düzey</a:t>
            </a:r>
            <a:endParaRPr kumimoji="0" lang="tr-TR" noProof="0" dirty="0"/>
          </a:p>
        </p:txBody>
      </p:sp>
      <p:sp>
        <p:nvSpPr>
          <p:cNvPr id="3" name="Metin Yer Tutucusu 2"/>
          <p:cNvSpPr>
            <a:spLocks noGrp="1"/>
          </p:cNvSpPr>
          <p:nvPr>
            <p:ph type="body" idx="2"/>
          </p:nvPr>
        </p:nvSpPr>
        <p:spPr>
          <a:xfrm>
            <a:off x="7137995" y="2010727"/>
            <a:ext cx="4511040" cy="4580573"/>
          </a:xfrm>
        </p:spPr>
        <p:txBody>
          <a:bodyPr rtlCol="0"/>
          <a:lstStyle>
            <a:lvl1pPr marL="9144" indent="0">
              <a:buNone/>
              <a:defRPr sz="1400"/>
            </a:lvl1pPr>
            <a:lvl2pPr>
              <a:buNone/>
              <a:defRPr sz="1200"/>
            </a:lvl2pPr>
            <a:lvl3pPr>
              <a:buNone/>
              <a:defRPr sz="1000"/>
            </a:lvl3pPr>
            <a:lvl4pPr>
              <a:buNone/>
              <a:defRPr sz="900"/>
            </a:lvl4pPr>
            <a:lvl5pPr>
              <a:buNone/>
              <a:defRPr sz="900"/>
            </a:lvl5pPr>
          </a:lstStyle>
          <a:p>
            <a:pPr lvl="0" rtl="0" eaLnBrk="1" latinLnBrk="0" hangingPunct="1"/>
            <a:r>
              <a:rPr lang="tr-TR" noProof="0" smtClean="0"/>
              <a:t>Asıl metin stillerini düzenle</a:t>
            </a:r>
          </a:p>
        </p:txBody>
      </p:sp>
      <p:sp>
        <p:nvSpPr>
          <p:cNvPr id="6" name="Alt Bilgi Yer Tutucusu 5"/>
          <p:cNvSpPr>
            <a:spLocks noGrp="1"/>
          </p:cNvSpPr>
          <p:nvPr>
            <p:ph type="ftr" sz="quarter" idx="11"/>
          </p:nvPr>
        </p:nvSpPr>
        <p:spPr/>
        <p:txBody>
          <a:bodyPr rtlCol="0"/>
          <a:lstStyle/>
          <a:p>
            <a:pPr rtl="0"/>
            <a:r>
              <a:rPr lang="tr-TR" noProof="0" dirty="0" smtClean="0"/>
              <a:t>Alt bilgi ekleme</a:t>
            </a:r>
            <a:endParaRPr lang="tr-TR" noProof="0" dirty="0"/>
          </a:p>
        </p:txBody>
      </p:sp>
      <p:sp>
        <p:nvSpPr>
          <p:cNvPr id="5" name="Tarih Yer Tutucusu 4"/>
          <p:cNvSpPr>
            <a:spLocks noGrp="1"/>
          </p:cNvSpPr>
          <p:nvPr>
            <p:ph type="dt" sz="half" idx="10"/>
          </p:nvPr>
        </p:nvSpPr>
        <p:spPr/>
        <p:txBody>
          <a:bodyPr rtlCol="0"/>
          <a:lstStyle>
            <a:lvl1pPr>
              <a:defRPr/>
            </a:lvl1pPr>
          </a:lstStyle>
          <a:p>
            <a:fld id="{90C5B609-EC73-4CF8-A564-D90D0E54FA36}" type="datetime1">
              <a:rPr lang="tr-TR" smtClean="0"/>
              <a:pPr/>
              <a:t>15.3.2019</a:t>
            </a:fld>
            <a:endParaRPr lang="tr-TR" dirty="0"/>
          </a:p>
        </p:txBody>
      </p:sp>
      <p:sp>
        <p:nvSpPr>
          <p:cNvPr id="7" name="Slayt Numarası Yer Tutucusu 6"/>
          <p:cNvSpPr>
            <a:spLocks noGrp="1"/>
          </p:cNvSpPr>
          <p:nvPr>
            <p:ph type="sldNum" sz="quarter" idx="12"/>
          </p:nvPr>
        </p:nvSpPr>
        <p:spPr/>
        <p:txBody>
          <a:bodyPr rtlCol="0"/>
          <a:lstStyle/>
          <a:p>
            <a:pPr rtl="0"/>
            <a:fld id="{401CF334-2D5C-4859-84A6-CA7E6E43FAEB}" type="slidenum">
              <a:rPr lang="tr-TR" noProof="0" smtClean="0"/>
              <a:t>‹#›</a:t>
            </a:fld>
            <a:endParaRPr lang="tr-TR" noProof="0" dirty="0"/>
          </a:p>
        </p:txBody>
      </p:sp>
    </p:spTree>
    <p:extLst>
      <p:ext uri="{BB962C8B-B14F-4D97-AF65-F5344CB8AC3E}">
        <p14:creationId xmlns:p14="http://schemas.microsoft.com/office/powerpoint/2010/main" val="498685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Resim Yazı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7253913" y="1109161"/>
            <a:ext cx="782404" cy="4681637"/>
          </a:xfrm>
        </p:spPr>
        <p:txBody>
          <a:bodyPr vert="vert270" lIns="45720" tIns="0" rIns="45720" rtlCol="0" anchor="t"/>
          <a:lstStyle>
            <a:lvl1pPr algn="ctr">
              <a:buNone/>
              <a:defRPr sz="2000" b="1"/>
            </a:lvl1pPr>
          </a:lstStyle>
          <a:p>
            <a:pPr rtl="0"/>
            <a:r>
              <a:rPr lang="tr-TR" noProof="0" smtClean="0"/>
              <a:t>Asıl başlık stili için tıklatın</a:t>
            </a:r>
            <a:endParaRPr lang="tr-TR" noProof="0" dirty="0"/>
          </a:p>
        </p:txBody>
      </p:sp>
      <p:sp>
        <p:nvSpPr>
          <p:cNvPr id="3" name="Resim Yer Tutucusu 2" descr="Resim eklemek için boş yer tutucu. Yer tutucuya tıklayın ve eklemek istediğiniz resmi seçin"/>
          <p:cNvSpPr>
            <a:spLocks noGrp="1"/>
          </p:cNvSpPr>
          <p:nvPr>
            <p:ph type="pic" idx="1"/>
          </p:nvPr>
        </p:nvSpPr>
        <p:spPr>
          <a:xfrm>
            <a:off x="538228" y="1143000"/>
            <a:ext cx="6096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rtlCol="0"/>
          <a:lstStyle>
            <a:lvl1pPr marL="0" indent="0">
              <a:buNone/>
              <a:defRPr sz="3200"/>
            </a:lvl1pPr>
          </a:lstStyle>
          <a:p>
            <a:pPr rtl="0"/>
            <a:r>
              <a:rPr lang="tr-TR" noProof="0" smtClean="0"/>
              <a:t>Resim eklemek için simgeyi tıklatın</a:t>
            </a:r>
            <a:endParaRPr kumimoji="0" lang="tr-TR" noProof="0" dirty="0"/>
          </a:p>
        </p:txBody>
      </p:sp>
      <p:sp>
        <p:nvSpPr>
          <p:cNvPr id="4" name="Metin Yer Tutucusu 3"/>
          <p:cNvSpPr>
            <a:spLocks noGrp="1"/>
          </p:cNvSpPr>
          <p:nvPr>
            <p:ph type="body" sz="half" idx="2"/>
          </p:nvPr>
        </p:nvSpPr>
        <p:spPr>
          <a:xfrm>
            <a:off x="8117924" y="3274309"/>
            <a:ext cx="3454400" cy="2516489"/>
          </a:xfrm>
        </p:spPr>
        <p:txBody>
          <a:bodyPr lIns="0" tIns="0" rIns="45720" rtlCol="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rtl="0" eaLnBrk="1" latinLnBrk="0" hangingPunct="1"/>
            <a:r>
              <a:rPr lang="tr-TR" noProof="0" smtClean="0"/>
              <a:t>Asıl metin stillerini düzenle</a:t>
            </a:r>
          </a:p>
        </p:txBody>
      </p:sp>
      <p:sp>
        <p:nvSpPr>
          <p:cNvPr id="6" name="Alt Bilgi Yer Tutucusu 5"/>
          <p:cNvSpPr>
            <a:spLocks noGrp="1"/>
          </p:cNvSpPr>
          <p:nvPr>
            <p:ph type="ftr" sz="quarter" idx="11"/>
          </p:nvPr>
        </p:nvSpPr>
        <p:spPr/>
        <p:txBody>
          <a:bodyPr rtlCol="0"/>
          <a:lstStyle/>
          <a:p>
            <a:pPr rtl="0"/>
            <a:r>
              <a:rPr lang="tr-TR" noProof="0" dirty="0" smtClean="0"/>
              <a:t>Alt bilgi ekleme</a:t>
            </a:r>
            <a:endParaRPr lang="tr-TR" noProof="0" dirty="0"/>
          </a:p>
        </p:txBody>
      </p:sp>
      <p:sp>
        <p:nvSpPr>
          <p:cNvPr id="5" name="Tarih Yer Tutucusu 4"/>
          <p:cNvSpPr>
            <a:spLocks noGrp="1"/>
          </p:cNvSpPr>
          <p:nvPr>
            <p:ph type="dt" sz="half" idx="10"/>
          </p:nvPr>
        </p:nvSpPr>
        <p:spPr/>
        <p:txBody>
          <a:bodyPr rtlCol="0"/>
          <a:lstStyle>
            <a:lvl1pPr>
              <a:defRPr/>
            </a:lvl1pPr>
          </a:lstStyle>
          <a:p>
            <a:fld id="{D85D7756-B745-4648-9348-5BA7D8FC560E}" type="datetime1">
              <a:rPr lang="tr-TR" smtClean="0"/>
              <a:pPr/>
              <a:t>15.3.2019</a:t>
            </a:fld>
            <a:endParaRPr lang="tr-TR" dirty="0"/>
          </a:p>
        </p:txBody>
      </p:sp>
      <p:sp>
        <p:nvSpPr>
          <p:cNvPr id="7" name="Slayt Numarası Yer Tutucusu 6"/>
          <p:cNvSpPr>
            <a:spLocks noGrp="1"/>
          </p:cNvSpPr>
          <p:nvPr>
            <p:ph type="sldNum" sz="quarter" idx="12"/>
          </p:nvPr>
        </p:nvSpPr>
        <p:spPr/>
        <p:txBody>
          <a:bodyPr rtlCol="0"/>
          <a:lstStyle/>
          <a:p>
            <a:pPr rtl="0"/>
            <a:fld id="{401CF334-2D5C-4859-84A6-CA7E6E43FAEB}" type="slidenum">
              <a:rPr lang="tr-TR" noProof="0" smtClean="0"/>
              <a:t>‹#›</a:t>
            </a:fld>
            <a:endParaRPr lang="tr-TR" noProof="0" dirty="0"/>
          </a:p>
        </p:txBody>
      </p:sp>
    </p:spTree>
    <p:extLst>
      <p:ext uri="{BB962C8B-B14F-4D97-AF65-F5344CB8AC3E}">
        <p14:creationId xmlns:p14="http://schemas.microsoft.com/office/powerpoint/2010/main" val="1883619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Dikdörtgen 27"/>
          <p:cNvSpPr/>
          <p:nvPr/>
        </p:nvSpPr>
        <p:spPr>
          <a:xfrm>
            <a:off x="1" y="366819"/>
            <a:ext cx="12192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tr-TR" sz="1800" noProof="0" dirty="0"/>
          </a:p>
        </p:txBody>
      </p:sp>
      <p:sp>
        <p:nvSpPr>
          <p:cNvPr id="29" name="Dikdörtgen 28"/>
          <p:cNvSpPr/>
          <p:nvPr/>
        </p:nvSpPr>
        <p:spPr>
          <a:xfrm>
            <a:off x="0" y="-1"/>
            <a:ext cx="12192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tr-TR" sz="1800" noProof="0" dirty="0"/>
          </a:p>
        </p:txBody>
      </p:sp>
      <p:sp>
        <p:nvSpPr>
          <p:cNvPr id="30" name="Dikdörtgen 29"/>
          <p:cNvSpPr/>
          <p:nvPr/>
        </p:nvSpPr>
        <p:spPr>
          <a:xfrm>
            <a:off x="1" y="308277"/>
            <a:ext cx="12192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tr-TR" sz="1800" noProof="0" dirty="0"/>
          </a:p>
        </p:txBody>
      </p:sp>
      <p:sp>
        <p:nvSpPr>
          <p:cNvPr id="31" name="Dikdörtgen 30"/>
          <p:cNvSpPr/>
          <p:nvPr/>
        </p:nvSpPr>
        <p:spPr>
          <a:xfrm flipV="1">
            <a:off x="7213577" y="360247"/>
            <a:ext cx="4978425"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tr-TR" sz="1800" noProof="0" dirty="0"/>
          </a:p>
        </p:txBody>
      </p:sp>
      <p:sp>
        <p:nvSpPr>
          <p:cNvPr id="32" name="Dikdörtgen 31"/>
          <p:cNvSpPr/>
          <p:nvPr/>
        </p:nvSpPr>
        <p:spPr>
          <a:xfrm flipV="1">
            <a:off x="7213601" y="440113"/>
            <a:ext cx="49784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tr-TR" sz="1800" noProof="0" dirty="0"/>
          </a:p>
        </p:txBody>
      </p:sp>
      <p:sp useBgFill="1">
        <p:nvSpPr>
          <p:cNvPr id="33" name="Yuvarlatılmış Dikdörtgen 32"/>
          <p:cNvSpPr/>
          <p:nvPr/>
        </p:nvSpPr>
        <p:spPr bwMode="white">
          <a:xfrm>
            <a:off x="7209785" y="497504"/>
            <a:ext cx="408432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tr-TR" sz="1800" noProof="0" dirty="0"/>
          </a:p>
        </p:txBody>
      </p:sp>
      <p:sp useBgFill="1">
        <p:nvSpPr>
          <p:cNvPr id="34" name="Yuvarlatılmış Dikdörtgen 33"/>
          <p:cNvSpPr/>
          <p:nvPr/>
        </p:nvSpPr>
        <p:spPr bwMode="white">
          <a:xfrm>
            <a:off x="9831528" y="588943"/>
            <a:ext cx="21336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tr-TR" sz="1800" noProof="0" dirty="0"/>
          </a:p>
        </p:txBody>
      </p:sp>
      <p:sp>
        <p:nvSpPr>
          <p:cNvPr id="35" name="Dikdörtgen 34"/>
          <p:cNvSpPr/>
          <p:nvPr/>
        </p:nvSpPr>
        <p:spPr bwMode="invGray">
          <a:xfrm>
            <a:off x="12113288" y="-2001"/>
            <a:ext cx="76835"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tr-TR" sz="1800" noProof="0" dirty="0"/>
          </a:p>
        </p:txBody>
      </p:sp>
      <p:sp>
        <p:nvSpPr>
          <p:cNvPr id="36" name="Dikdörtgen 35"/>
          <p:cNvSpPr/>
          <p:nvPr/>
        </p:nvSpPr>
        <p:spPr bwMode="invGray">
          <a:xfrm>
            <a:off x="12059308" y="-2001"/>
            <a:ext cx="3657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tr-TR" sz="1800" noProof="0" dirty="0"/>
          </a:p>
        </p:txBody>
      </p:sp>
      <p:sp>
        <p:nvSpPr>
          <p:cNvPr id="37" name="Dikdörtgen 36"/>
          <p:cNvSpPr/>
          <p:nvPr/>
        </p:nvSpPr>
        <p:spPr bwMode="invGray">
          <a:xfrm>
            <a:off x="12033904" y="-2001"/>
            <a:ext cx="12192"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tr-TR" sz="1800" noProof="0" dirty="0"/>
          </a:p>
        </p:txBody>
      </p:sp>
      <p:sp>
        <p:nvSpPr>
          <p:cNvPr id="38" name="Dikdörtgen 37"/>
          <p:cNvSpPr/>
          <p:nvPr/>
        </p:nvSpPr>
        <p:spPr bwMode="invGray">
          <a:xfrm>
            <a:off x="11967231" y="-2001"/>
            <a:ext cx="36576"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tr-TR" sz="1800" noProof="0" dirty="0"/>
          </a:p>
        </p:txBody>
      </p:sp>
      <p:sp>
        <p:nvSpPr>
          <p:cNvPr id="39" name="Dikdörtgen 38"/>
          <p:cNvSpPr/>
          <p:nvPr/>
        </p:nvSpPr>
        <p:spPr bwMode="invGray">
          <a:xfrm>
            <a:off x="11887569" y="380"/>
            <a:ext cx="73152"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tr-TR" sz="1800" noProof="0" dirty="0"/>
          </a:p>
        </p:txBody>
      </p:sp>
      <p:sp>
        <p:nvSpPr>
          <p:cNvPr id="40" name="Dikdörtgen 39"/>
          <p:cNvSpPr/>
          <p:nvPr/>
        </p:nvSpPr>
        <p:spPr bwMode="invGray">
          <a:xfrm>
            <a:off x="11831300" y="380"/>
            <a:ext cx="12192"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tr-TR" sz="1800" noProof="0" dirty="0"/>
          </a:p>
        </p:txBody>
      </p:sp>
      <p:sp>
        <p:nvSpPr>
          <p:cNvPr id="22" name="Başlık Yer Tutucusu 21"/>
          <p:cNvSpPr>
            <a:spLocks noGrp="1"/>
          </p:cNvSpPr>
          <p:nvPr>
            <p:ph type="title"/>
          </p:nvPr>
        </p:nvSpPr>
        <p:spPr>
          <a:xfrm>
            <a:off x="609600" y="1143000"/>
            <a:ext cx="10972800" cy="1066800"/>
          </a:xfrm>
          <a:prstGeom prst="rect">
            <a:avLst/>
          </a:prstGeom>
        </p:spPr>
        <p:txBody>
          <a:bodyPr vert="horz" rtlCol="0" anchor="ctr">
            <a:normAutofit/>
          </a:bodyPr>
          <a:lstStyle/>
          <a:p>
            <a:pPr rtl="0"/>
            <a:r>
              <a:rPr lang="tr-TR" noProof="0" dirty="0" smtClean="0"/>
              <a:t>Asıl başlık stilini düzenlemek için tıklayın</a:t>
            </a:r>
            <a:endParaRPr lang="tr-TR" noProof="0" dirty="0"/>
          </a:p>
        </p:txBody>
      </p:sp>
      <p:sp>
        <p:nvSpPr>
          <p:cNvPr id="13" name="Metin Yer Tutucusu 12"/>
          <p:cNvSpPr>
            <a:spLocks noGrp="1"/>
          </p:cNvSpPr>
          <p:nvPr>
            <p:ph type="body" idx="1"/>
          </p:nvPr>
        </p:nvSpPr>
        <p:spPr>
          <a:xfrm>
            <a:off x="609600" y="2249424"/>
            <a:ext cx="10972800" cy="4325112"/>
          </a:xfrm>
          <a:prstGeom prst="rect">
            <a:avLst/>
          </a:prstGeom>
        </p:spPr>
        <p:txBody>
          <a:bodyPr vert="horz" rtlCol="0">
            <a:normAutofit/>
          </a:bodyPr>
          <a:lstStyle/>
          <a:p>
            <a:pPr lvl="0" rtl="0"/>
            <a:r>
              <a:rPr lang="tr-TR" noProof="0" dirty="0" smtClean="0"/>
              <a:t>Asıl metin stillerini düzenle</a:t>
            </a:r>
          </a:p>
          <a:p>
            <a:pPr lvl="1" rtl="0"/>
            <a:r>
              <a:rPr lang="tr-TR" noProof="0" dirty="0" smtClean="0"/>
              <a:t>İkinci düzey</a:t>
            </a:r>
          </a:p>
          <a:p>
            <a:pPr lvl="2" rtl="0"/>
            <a:r>
              <a:rPr lang="tr-TR" noProof="0" dirty="0" smtClean="0"/>
              <a:t>Üçüncü düzey</a:t>
            </a:r>
          </a:p>
          <a:p>
            <a:pPr lvl="3" rtl="0"/>
            <a:r>
              <a:rPr lang="tr-TR" noProof="0" dirty="0" smtClean="0"/>
              <a:t>Dördüncü düzey</a:t>
            </a:r>
          </a:p>
          <a:p>
            <a:pPr lvl="4" rtl="0"/>
            <a:r>
              <a:rPr lang="tr-TR" noProof="0" dirty="0" smtClean="0"/>
              <a:t>Beşinci düzey</a:t>
            </a:r>
            <a:endParaRPr lang="tr-TR" noProof="0" dirty="0"/>
          </a:p>
        </p:txBody>
      </p:sp>
      <p:sp>
        <p:nvSpPr>
          <p:cNvPr id="3" name="Alt Bilgi Yer Tutucusu 2"/>
          <p:cNvSpPr>
            <a:spLocks noGrp="1"/>
          </p:cNvSpPr>
          <p:nvPr>
            <p:ph type="ftr" sz="quarter" idx="3"/>
          </p:nvPr>
        </p:nvSpPr>
        <p:spPr>
          <a:xfrm>
            <a:off x="7010400" y="612648"/>
            <a:ext cx="1767840" cy="457200"/>
          </a:xfrm>
          <a:prstGeom prst="rect">
            <a:avLst/>
          </a:prstGeom>
        </p:spPr>
        <p:txBody>
          <a:bodyPr vert="horz" rtlCol="0"/>
          <a:lstStyle>
            <a:lvl1pPr algn="r" eaLnBrk="1" latinLnBrk="0" hangingPunct="1">
              <a:defRPr kumimoji="0" sz="1100">
                <a:solidFill>
                  <a:schemeClr val="accent2">
                    <a:lumMod val="75000"/>
                  </a:schemeClr>
                </a:solidFill>
              </a:defRPr>
            </a:lvl1pPr>
          </a:lstStyle>
          <a:p>
            <a:pPr rtl="0"/>
            <a:r>
              <a:rPr lang="tr-TR" noProof="0" dirty="0" smtClean="0"/>
              <a:t>Alt bilgi ekleme</a:t>
            </a:r>
            <a:endParaRPr lang="tr-TR" noProof="0" dirty="0"/>
          </a:p>
        </p:txBody>
      </p:sp>
      <p:sp>
        <p:nvSpPr>
          <p:cNvPr id="14" name="Tarih Yer Tutucusu 13"/>
          <p:cNvSpPr>
            <a:spLocks noGrp="1"/>
          </p:cNvSpPr>
          <p:nvPr>
            <p:ph type="dt" sz="half" idx="2"/>
          </p:nvPr>
        </p:nvSpPr>
        <p:spPr>
          <a:xfrm>
            <a:off x="8782048" y="612648"/>
            <a:ext cx="1276352" cy="457200"/>
          </a:xfrm>
          <a:prstGeom prst="rect">
            <a:avLst/>
          </a:prstGeom>
        </p:spPr>
        <p:txBody>
          <a:bodyPr vert="horz" rtlCol="0"/>
          <a:lstStyle>
            <a:lvl1pPr algn="l" eaLnBrk="1" latinLnBrk="0" hangingPunct="1">
              <a:defRPr kumimoji="0" sz="1100">
                <a:solidFill>
                  <a:schemeClr val="accent2">
                    <a:lumMod val="75000"/>
                  </a:schemeClr>
                </a:solidFill>
              </a:defRPr>
            </a:lvl1pPr>
          </a:lstStyle>
          <a:p>
            <a:fld id="{8A9E5AA4-4083-47B0-96D9-3464BE7D917D}" type="datetime1">
              <a:rPr lang="tr-TR" smtClean="0"/>
              <a:pPr/>
              <a:t>15.3.2019</a:t>
            </a:fld>
            <a:endParaRPr lang="tr-TR" dirty="0"/>
          </a:p>
        </p:txBody>
      </p:sp>
      <p:sp>
        <p:nvSpPr>
          <p:cNvPr id="23" name="Slayt Numarası Yer Tutucusu 22"/>
          <p:cNvSpPr>
            <a:spLocks noGrp="1"/>
          </p:cNvSpPr>
          <p:nvPr>
            <p:ph type="sldNum" sz="quarter" idx="4"/>
          </p:nvPr>
        </p:nvSpPr>
        <p:spPr>
          <a:xfrm>
            <a:off x="10899648" y="2272"/>
            <a:ext cx="1016000" cy="365760"/>
          </a:xfrm>
          <a:prstGeom prst="rect">
            <a:avLst/>
          </a:prstGeom>
        </p:spPr>
        <p:txBody>
          <a:bodyPr vert="horz" rtlCol="0" anchor="b"/>
          <a:lstStyle>
            <a:lvl1pPr algn="r" eaLnBrk="1" latinLnBrk="0" hangingPunct="1">
              <a:defRPr kumimoji="0" sz="1800">
                <a:solidFill>
                  <a:srgbClr val="FFFFFF"/>
                </a:solidFill>
              </a:defRPr>
            </a:lvl1pPr>
          </a:lstStyle>
          <a:p>
            <a:pPr rtl="0"/>
            <a:fld id="{401CF334-2D5C-4859-84A6-CA7E6E43FAEB}" type="slidenum">
              <a:rPr lang="tr-TR" noProof="0" smtClean="0"/>
              <a:t>‹#›</a:t>
            </a:fld>
            <a:endParaRPr lang="tr-TR" noProof="0" dirty="0"/>
          </a:p>
        </p:txBody>
      </p:sp>
    </p:spTree>
    <p:extLst>
      <p:ext uri="{BB962C8B-B14F-4D97-AF65-F5344CB8AC3E}">
        <p14:creationId xmlns:p14="http://schemas.microsoft.com/office/powerpoint/2010/main" val="213217172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lumMod val="75000"/>
          </a:schemeClr>
        </a:buClr>
        <a:buFont typeface="Georgia"/>
        <a:buChar char="•"/>
        <a:defRPr kumimoji="0" sz="2800" kern="1200">
          <a:solidFill>
            <a:schemeClr val="tx2"/>
          </a:solidFill>
          <a:latin typeface="+mn-lt"/>
          <a:ea typeface="+mn-ea"/>
          <a:cs typeface="+mn-cs"/>
        </a:defRPr>
      </a:lvl1pPr>
      <a:lvl2pPr marL="658368" indent="-246888" algn="l" rtl="0" eaLnBrk="1" latinLnBrk="0" hangingPunct="1">
        <a:spcBef>
          <a:spcPts val="300"/>
        </a:spcBef>
        <a:buClr>
          <a:schemeClr val="accent2">
            <a:lumMod val="75000"/>
          </a:schemeClr>
        </a:buClr>
        <a:buFont typeface="Georgia"/>
        <a:buChar char="▫"/>
        <a:defRPr kumimoji="0" sz="2600" kern="1200">
          <a:solidFill>
            <a:schemeClr val="tx2"/>
          </a:solidFill>
          <a:latin typeface="+mn-lt"/>
          <a:ea typeface="+mn-ea"/>
          <a:cs typeface="+mn-cs"/>
        </a:defRPr>
      </a:lvl2pPr>
      <a:lvl3pPr marL="923544" indent="-219456" algn="l" rtl="0" eaLnBrk="1" latinLnBrk="0" hangingPunct="1">
        <a:spcBef>
          <a:spcPts val="300"/>
        </a:spcBef>
        <a:buClr>
          <a:schemeClr val="accent1">
            <a:lumMod val="50000"/>
          </a:schemeClr>
        </a:buClr>
        <a:buFont typeface="Wingdings 2" panose="05020102010507070707" pitchFamily="18" charset="2"/>
        <a:buChar char=""/>
        <a:defRPr kumimoji="0" sz="2400" kern="1200">
          <a:solidFill>
            <a:schemeClr val="tx2"/>
          </a:solidFill>
          <a:latin typeface="+mn-lt"/>
          <a:ea typeface="+mn-ea"/>
          <a:cs typeface="+mn-cs"/>
        </a:defRPr>
      </a:lvl3pPr>
      <a:lvl4pPr marL="1179576" indent="-201168" algn="l" rtl="0" eaLnBrk="1" latinLnBrk="0" hangingPunct="1">
        <a:spcBef>
          <a:spcPts val="300"/>
        </a:spcBef>
        <a:buClr>
          <a:schemeClr val="accent1">
            <a:lumMod val="50000"/>
          </a:schemeClr>
        </a:buClr>
        <a:buFont typeface="Wingdings 2" panose="05020102010507070707" pitchFamily="18" charset="2"/>
        <a:buChar char=""/>
        <a:defRPr kumimoji="0" sz="2200" kern="1200">
          <a:solidFill>
            <a:schemeClr val="tx2"/>
          </a:solidFill>
          <a:latin typeface="+mn-lt"/>
          <a:ea typeface="+mn-ea"/>
          <a:cs typeface="+mn-cs"/>
        </a:defRPr>
      </a:lvl4pPr>
      <a:lvl5pPr marL="1389888" indent="-182880" algn="l" rtl="0" eaLnBrk="1" latinLnBrk="0" hangingPunct="1">
        <a:spcBef>
          <a:spcPts val="300"/>
        </a:spcBef>
        <a:buClr>
          <a:schemeClr val="accent1">
            <a:lumMod val="50000"/>
          </a:schemeClr>
        </a:buClr>
        <a:buFont typeface="Wingdings 2" panose="05020102010507070707" pitchFamily="18" charset="2"/>
        <a:buChar char=""/>
        <a:defRPr kumimoji="0" sz="2000" kern="1200">
          <a:solidFill>
            <a:schemeClr val="tx2"/>
          </a:solidFill>
          <a:latin typeface="+mn-lt"/>
          <a:ea typeface="+mn-ea"/>
          <a:cs typeface="+mn-cs"/>
        </a:defRPr>
      </a:lvl5pPr>
      <a:lvl6pPr marL="1609344" indent="-182880" algn="l" rtl="0" eaLnBrk="1" latinLnBrk="0" hangingPunct="1">
        <a:spcBef>
          <a:spcPts val="300"/>
        </a:spcBef>
        <a:buClr>
          <a:schemeClr val="accent1">
            <a:lumMod val="50000"/>
          </a:schemeClr>
        </a:buClr>
        <a:buFont typeface="Wingdings 2" panose="05020102010507070707" pitchFamily="18" charset="2"/>
        <a:buChar char=""/>
        <a:defRPr kumimoji="0" sz="1800" kern="1200">
          <a:solidFill>
            <a:schemeClr val="tx2"/>
          </a:solidFill>
          <a:latin typeface="+mn-lt"/>
          <a:ea typeface="+mn-ea"/>
          <a:cs typeface="+mn-cs"/>
        </a:defRPr>
      </a:lvl6pPr>
      <a:lvl7pPr marL="1828800" indent="-182880" algn="l" rtl="0" eaLnBrk="1" latinLnBrk="0" hangingPunct="1">
        <a:spcBef>
          <a:spcPts val="300"/>
        </a:spcBef>
        <a:buClr>
          <a:schemeClr val="accent1">
            <a:lumMod val="50000"/>
          </a:schemeClr>
        </a:buClr>
        <a:buFont typeface="Wingdings 2" panose="05020102010507070707" pitchFamily="18" charset="2"/>
        <a:buChar char=""/>
        <a:defRPr kumimoji="0" sz="1600" kern="1200">
          <a:solidFill>
            <a:schemeClr val="tx2"/>
          </a:solidFill>
          <a:latin typeface="+mn-lt"/>
          <a:ea typeface="+mn-ea"/>
          <a:cs typeface="+mn-cs"/>
        </a:defRPr>
      </a:lvl7pPr>
      <a:lvl8pPr marL="2029968" indent="-182880" algn="l" rtl="0" eaLnBrk="1" latinLnBrk="0" hangingPunct="1">
        <a:spcBef>
          <a:spcPts val="300"/>
        </a:spcBef>
        <a:buClr>
          <a:schemeClr val="accent1">
            <a:lumMod val="50000"/>
          </a:schemeClr>
        </a:buClr>
        <a:buFont typeface="Wingdings 2" panose="05020102010507070707" pitchFamily="18" charset="2"/>
        <a:buChar char=""/>
        <a:defRPr kumimoji="0" sz="1500" kern="1200">
          <a:solidFill>
            <a:schemeClr val="tx2"/>
          </a:solidFill>
          <a:latin typeface="+mn-lt"/>
          <a:ea typeface="+mn-ea"/>
          <a:cs typeface="+mn-cs"/>
        </a:defRPr>
      </a:lvl8pPr>
      <a:lvl9pPr marL="2240280" indent="-182880" algn="l" rtl="0" eaLnBrk="1" latinLnBrk="0" hangingPunct="1">
        <a:spcBef>
          <a:spcPts val="300"/>
        </a:spcBef>
        <a:buClr>
          <a:schemeClr val="accent1">
            <a:lumMod val="50000"/>
          </a:schemeClr>
        </a:buClr>
        <a:buFont typeface="Wingdings 2" panose="05020102010507070707" pitchFamily="18" charset="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0" orient="horz" pos="2160" userDrawn="1">
          <p15:clr>
            <a:srgbClr val="F26B43"/>
          </p15:clr>
        </p15:guide>
        <p15:guide id="1" pos="3840" userDrawn="1">
          <p15:clr>
            <a:srgbClr val="F26B43"/>
          </p15:clr>
        </p15:guide>
        <p15:guide id="2" orient="horz" pos="4152"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478972" y="1126266"/>
            <a:ext cx="11277600" cy="1470025"/>
          </a:xfrm>
        </p:spPr>
        <p:txBody>
          <a:bodyPr rtlCol="0">
            <a:noAutofit/>
          </a:bodyPr>
          <a:lstStyle/>
          <a:p>
            <a:pPr algn="ctr"/>
            <a:r>
              <a:rPr lang="tr-TR" altLang="tr-TR" sz="6000" b="1" dirty="0"/>
              <a:t> Kamu Görevlileri</a:t>
            </a:r>
            <a:br>
              <a:rPr lang="tr-TR" altLang="tr-TR" sz="6000" b="1" dirty="0"/>
            </a:br>
            <a:r>
              <a:rPr lang="tr-TR" altLang="tr-TR" sz="6000" b="1" dirty="0" smtClean="0"/>
              <a:t>Etik </a:t>
            </a:r>
            <a:r>
              <a:rPr lang="tr-TR" altLang="tr-TR" sz="6000" b="1" dirty="0"/>
              <a:t>Rehberi</a:t>
            </a:r>
          </a:p>
        </p:txBody>
      </p:sp>
      <p:sp>
        <p:nvSpPr>
          <p:cNvPr id="3" name="Alt Başlık 2"/>
          <p:cNvSpPr>
            <a:spLocks noGrp="1"/>
          </p:cNvSpPr>
          <p:nvPr>
            <p:ph type="subTitle" idx="1"/>
          </p:nvPr>
        </p:nvSpPr>
        <p:spPr>
          <a:xfrm>
            <a:off x="3650343" y="5330370"/>
            <a:ext cx="4934857" cy="580571"/>
          </a:xfrm>
        </p:spPr>
        <p:txBody>
          <a:bodyPr rtlCol="0">
            <a:normAutofit/>
          </a:bodyPr>
          <a:lstStyle/>
          <a:p>
            <a:pPr rtl="0"/>
            <a:r>
              <a:rPr lang="tr-TR" sz="3200" b="1" i="1" dirty="0" err="1" smtClean="0"/>
              <a:t>Öğr</a:t>
            </a:r>
            <a:r>
              <a:rPr lang="tr-TR" sz="3200" b="1" i="1" dirty="0" smtClean="0"/>
              <a:t>. Gör. Kamil ALACALI</a:t>
            </a:r>
          </a:p>
        </p:txBody>
      </p:sp>
      <p:pic>
        <p:nvPicPr>
          <p:cNvPr id="4" name="Resim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86841" y="4484914"/>
            <a:ext cx="2269731" cy="2271484"/>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val="706305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altLang="tr-TR" b="1" dirty="0">
                <a:solidFill>
                  <a:srgbClr val="0070C0"/>
                </a:solidFill>
              </a:rPr>
              <a:t>Uluslararası Şeffaflık Örgütü</a:t>
            </a:r>
            <a:endParaRPr lang="tr-TR" dirty="0"/>
          </a:p>
        </p:txBody>
      </p:sp>
      <p:sp>
        <p:nvSpPr>
          <p:cNvPr id="3" name="İçerik Yer Tutucusu 2"/>
          <p:cNvSpPr>
            <a:spLocks noGrp="1"/>
          </p:cNvSpPr>
          <p:nvPr>
            <p:ph idx="1"/>
          </p:nvPr>
        </p:nvSpPr>
        <p:spPr/>
        <p:txBody>
          <a:bodyPr/>
          <a:lstStyle/>
          <a:p>
            <a:pPr algn="just"/>
            <a:r>
              <a:rPr lang="tr-TR" altLang="tr-TR" dirty="0"/>
              <a:t>180 ülke için, 12 uluslararası kurumun yürüttüğü 13 araştırmanın bulgularına dayanarak hazırlanan 2018 </a:t>
            </a:r>
            <a:r>
              <a:rPr lang="tr-TR" altLang="tr-TR" b="1" dirty="0"/>
              <a:t>Yolsuzluk Algı Endeksi</a:t>
            </a:r>
            <a:r>
              <a:rPr lang="tr-TR" altLang="tr-TR" dirty="0"/>
              <a:t>; uzmanların, sivil toplum örgütlerinin ve iş dünyası temsilcilerinin kamu kesimindeki yolsuzluğa dair algılarını yansıtmaktadır. </a:t>
            </a:r>
            <a:endParaRPr lang="tr-TR" altLang="tr-TR" dirty="0" smtClean="0"/>
          </a:p>
          <a:p>
            <a:pPr algn="just"/>
            <a:r>
              <a:rPr lang="tr-TR" altLang="tr-TR" dirty="0" smtClean="0"/>
              <a:t>Araştırma </a:t>
            </a:r>
            <a:r>
              <a:rPr lang="tr-TR" altLang="tr-TR" dirty="0"/>
              <a:t>metodolojisine göre 0 puan en yüksek yolsuzluk algısına, 100 puan ise en düşük yolsuzluk algısına işaret etmektedir.</a:t>
            </a:r>
          </a:p>
          <a:p>
            <a:pPr algn="just"/>
            <a:r>
              <a:rPr lang="tr-TR" altLang="tr-TR" b="1" dirty="0">
                <a:solidFill>
                  <a:srgbClr val="FF0000"/>
                </a:solidFill>
              </a:rPr>
              <a:t>"Endekste demokrasi deneyiminin zayıflığı, yaygın hak ve özgürlük ihlalleri, istikrarsızlıklar ve toplumsal sözleşmelerin eksikliği gibi kriterlere bakılmaktadır.</a:t>
            </a:r>
          </a:p>
          <a:p>
            <a:endParaRPr lang="tr-TR" dirty="0"/>
          </a:p>
        </p:txBody>
      </p:sp>
    </p:spTree>
    <p:extLst>
      <p:ext uri="{BB962C8B-B14F-4D97-AF65-F5344CB8AC3E}">
        <p14:creationId xmlns:p14="http://schemas.microsoft.com/office/powerpoint/2010/main" val="307991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pPr algn="ctr"/>
            <a:r>
              <a:rPr lang="tr-TR" altLang="tr-TR" sz="3200" b="1" dirty="0">
                <a:solidFill>
                  <a:srgbClr val="0070C0"/>
                </a:solidFill>
              </a:rPr>
              <a:t>Uluslararası Şeffaflık Örgütü’nün Raporuna Göre Türkiye Yolsuzluk Algı Endeksi</a:t>
            </a:r>
            <a:endParaRPr lang="tr-TR" sz="3200" dirty="0"/>
          </a:p>
        </p:txBody>
      </p:sp>
      <p:sp>
        <p:nvSpPr>
          <p:cNvPr id="3" name="İçerik Yer Tutucusu 2"/>
          <p:cNvSpPr>
            <a:spLocks noGrp="1"/>
          </p:cNvSpPr>
          <p:nvPr>
            <p:ph idx="1"/>
          </p:nvPr>
        </p:nvSpPr>
        <p:spPr>
          <a:xfrm>
            <a:off x="609600" y="2627086"/>
            <a:ext cx="10972800" cy="3947450"/>
          </a:xfrm>
        </p:spPr>
        <p:txBody>
          <a:bodyPr/>
          <a:lstStyle/>
          <a:p>
            <a:r>
              <a:rPr lang="tr-TR" altLang="tr-TR" dirty="0"/>
              <a:t>Türkiye’nin Yolsuzluk Algı Endeksi puanı ve sıralamadaki yeri 2013 yılından beri hızlı bir biçimde gerilemeye devam ediyor. </a:t>
            </a:r>
            <a:endParaRPr lang="tr-TR" altLang="tr-TR" dirty="0" smtClean="0"/>
          </a:p>
          <a:p>
            <a:pPr marL="109728" indent="0">
              <a:buNone/>
            </a:pPr>
            <a:endParaRPr lang="tr-TR" altLang="tr-TR" dirty="0" smtClean="0"/>
          </a:p>
          <a:p>
            <a:r>
              <a:rPr lang="tr-TR" altLang="tr-TR" b="1" dirty="0">
                <a:solidFill>
                  <a:srgbClr val="FF0000"/>
                </a:solidFill>
              </a:rPr>
              <a:t>2018 yılında 41 puanla Türkiye 78. sırada yer almıştır</a:t>
            </a:r>
            <a:r>
              <a:rPr lang="tr-TR" altLang="tr-TR" b="1" dirty="0" smtClean="0">
                <a:solidFill>
                  <a:srgbClr val="FF0000"/>
                </a:solidFill>
              </a:rPr>
              <a:t>.</a:t>
            </a:r>
          </a:p>
          <a:p>
            <a:pPr marL="109728" indent="0">
              <a:buNone/>
            </a:pPr>
            <a:endParaRPr lang="tr-TR" altLang="tr-TR" dirty="0" smtClean="0"/>
          </a:p>
          <a:p>
            <a:r>
              <a:rPr lang="tr-TR" altLang="tr-TR" dirty="0" smtClean="0"/>
              <a:t>2017 </a:t>
            </a:r>
            <a:r>
              <a:rPr lang="tr-TR" altLang="tr-TR" dirty="0"/>
              <a:t>yılı  </a:t>
            </a:r>
            <a:r>
              <a:rPr lang="tr-TR" altLang="tr-TR" b="1" dirty="0"/>
              <a:t>40 puan alan </a:t>
            </a:r>
            <a:r>
              <a:rPr lang="tr-TR" altLang="tr-TR" b="1" dirty="0" smtClean="0"/>
              <a:t>Türkiye</a:t>
            </a:r>
            <a:r>
              <a:rPr lang="tr-TR" altLang="tr-TR" b="1" dirty="0"/>
              <a:t> 180 ülke arasında 81. sırada yer aldı</a:t>
            </a:r>
            <a:r>
              <a:rPr lang="tr-TR" altLang="tr-TR" dirty="0"/>
              <a:t>.</a:t>
            </a:r>
          </a:p>
          <a:p>
            <a:endParaRPr lang="tr-TR" dirty="0"/>
          </a:p>
        </p:txBody>
      </p:sp>
    </p:spTree>
    <p:extLst>
      <p:ext uri="{BB962C8B-B14F-4D97-AF65-F5344CB8AC3E}">
        <p14:creationId xmlns:p14="http://schemas.microsoft.com/office/powerpoint/2010/main" val="2253091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altLang="tr-TR" b="1" dirty="0">
                <a:solidFill>
                  <a:srgbClr val="0070C0"/>
                </a:solidFill>
              </a:rPr>
              <a:t>Dünya Sıralaması</a:t>
            </a:r>
            <a:endParaRPr lang="tr-TR" b="1" dirty="0">
              <a:solidFill>
                <a:srgbClr val="0070C0"/>
              </a:solidFill>
            </a:endParaRPr>
          </a:p>
        </p:txBody>
      </p:sp>
      <p:sp>
        <p:nvSpPr>
          <p:cNvPr id="3" name="İçerik Yer Tutucusu 2"/>
          <p:cNvSpPr>
            <a:spLocks noGrp="1"/>
          </p:cNvSpPr>
          <p:nvPr>
            <p:ph idx="1"/>
          </p:nvPr>
        </p:nvSpPr>
        <p:spPr/>
        <p:txBody>
          <a:bodyPr/>
          <a:lstStyle/>
          <a:p>
            <a:r>
              <a:rPr lang="tr-TR" altLang="tr-TR" b="1" dirty="0"/>
              <a:t>Yolsuzluk Algı Endeksi’nde ilk üç sırada Danimarka (88) Yeni Zelanda (87), ve Finlandiya (85) bulunuyor. </a:t>
            </a:r>
          </a:p>
          <a:p>
            <a:r>
              <a:rPr lang="tr-TR" altLang="tr-TR" b="1" dirty="0"/>
              <a:t>Endeksin son sıralarında Suriye (13), Güney Sudan (13) ve Somali (10) yer aldı. </a:t>
            </a:r>
          </a:p>
          <a:p>
            <a:endParaRPr lang="tr-TR" dirty="0"/>
          </a:p>
        </p:txBody>
      </p:sp>
    </p:spTree>
    <p:extLst>
      <p:ext uri="{BB962C8B-B14F-4D97-AF65-F5344CB8AC3E}">
        <p14:creationId xmlns:p14="http://schemas.microsoft.com/office/powerpoint/2010/main" val="3653942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stretch>
            <a:fillRect/>
          </a:stretch>
        </p:blipFill>
        <p:spPr>
          <a:xfrm>
            <a:off x="1484089" y="885371"/>
            <a:ext cx="9089406" cy="5849258"/>
          </a:xfrm>
          <a:prstGeom prst="rect">
            <a:avLst/>
          </a:prstGeom>
        </p:spPr>
      </p:pic>
    </p:spTree>
    <p:extLst>
      <p:ext uri="{BB962C8B-B14F-4D97-AF65-F5344CB8AC3E}">
        <p14:creationId xmlns:p14="http://schemas.microsoft.com/office/powerpoint/2010/main" val="31375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stretch>
            <a:fillRect/>
          </a:stretch>
        </p:blipFill>
        <p:spPr>
          <a:xfrm>
            <a:off x="1088572" y="628734"/>
            <a:ext cx="10130971" cy="6090247"/>
          </a:xfrm>
          <a:prstGeom prst="rect">
            <a:avLst/>
          </a:prstGeom>
        </p:spPr>
      </p:pic>
    </p:spTree>
    <p:extLst>
      <p:ext uri="{BB962C8B-B14F-4D97-AF65-F5344CB8AC3E}">
        <p14:creationId xmlns:p14="http://schemas.microsoft.com/office/powerpoint/2010/main" val="2301542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09600" y="1161143"/>
            <a:ext cx="10972800" cy="5413393"/>
          </a:xfrm>
        </p:spPr>
        <p:txBody>
          <a:bodyPr>
            <a:normAutofit/>
          </a:bodyPr>
          <a:lstStyle/>
          <a:p>
            <a:pPr marL="624078" indent="-514350" algn="just">
              <a:buFont typeface="+mj-lt"/>
              <a:buAutoNum type="arabicPeriod"/>
            </a:pPr>
            <a:r>
              <a:rPr lang="tr-TR" b="1" dirty="0">
                <a:solidFill>
                  <a:srgbClr val="C00000"/>
                </a:solidFill>
              </a:rPr>
              <a:t>Güçler ayrılığı, </a:t>
            </a:r>
            <a:endParaRPr lang="tr-TR" b="1" dirty="0" smtClean="0">
              <a:solidFill>
                <a:srgbClr val="C00000"/>
              </a:solidFill>
            </a:endParaRPr>
          </a:p>
          <a:p>
            <a:pPr marL="624078" indent="-514350" algn="just">
              <a:buFont typeface="+mj-lt"/>
              <a:buAutoNum type="arabicPeriod"/>
            </a:pPr>
            <a:r>
              <a:rPr lang="tr-TR" b="1" dirty="0"/>
              <a:t>Y</a:t>
            </a:r>
            <a:r>
              <a:rPr lang="tr-TR" b="1" dirty="0" smtClean="0"/>
              <a:t>argı </a:t>
            </a:r>
            <a:r>
              <a:rPr lang="tr-TR" b="1" dirty="0"/>
              <a:t>bağımsızlığı ve liyakat ilkelerine yönelik ihlaller, </a:t>
            </a:r>
            <a:endParaRPr lang="tr-TR" b="1" dirty="0" smtClean="0"/>
          </a:p>
          <a:p>
            <a:pPr marL="624078" indent="-514350" algn="just">
              <a:buFont typeface="+mj-lt"/>
              <a:buAutoNum type="arabicPeriod"/>
            </a:pPr>
            <a:r>
              <a:rPr lang="tr-TR" b="1" dirty="0" smtClean="0">
                <a:solidFill>
                  <a:srgbClr val="C00000"/>
                </a:solidFill>
              </a:rPr>
              <a:t>Kamu </a:t>
            </a:r>
            <a:r>
              <a:rPr lang="tr-TR" b="1" dirty="0">
                <a:solidFill>
                  <a:srgbClr val="C00000"/>
                </a:solidFill>
              </a:rPr>
              <a:t>İhale Kanunu’nun lafzına ve ruhuna aykırı uygulamalar, </a:t>
            </a:r>
            <a:endParaRPr lang="tr-TR" b="1" dirty="0" smtClean="0">
              <a:solidFill>
                <a:srgbClr val="C00000"/>
              </a:solidFill>
            </a:endParaRPr>
          </a:p>
          <a:p>
            <a:pPr marL="624078" indent="-514350" algn="just">
              <a:buFont typeface="+mj-lt"/>
              <a:buAutoNum type="arabicPeriod"/>
            </a:pPr>
            <a:r>
              <a:rPr lang="tr-TR" b="1" dirty="0" smtClean="0"/>
              <a:t>Kamu </a:t>
            </a:r>
            <a:r>
              <a:rPr lang="tr-TR" b="1" dirty="0"/>
              <a:t>Özel İşbirliği projelerinde ve özelleştirme süreçlerinde kamu çıkarına aykırı ihale süreçleri ve uygulamalar öne çıkan sorunlar arasında görülmektedir. </a:t>
            </a:r>
            <a:endParaRPr lang="tr-TR" b="1" dirty="0" smtClean="0"/>
          </a:p>
          <a:p>
            <a:pPr algn="just"/>
            <a:r>
              <a:rPr lang="tr-TR" dirty="0" smtClean="0"/>
              <a:t>2013 </a:t>
            </a:r>
            <a:r>
              <a:rPr lang="tr-TR" dirty="0"/>
              <a:t>yılında Doğu Avrupa ve Orta Asya ülkeler grubunda lider konumda bulunan Türkiye, bugün Gürcistan, Belarus ve Karadağ gibi ülkelerin gerisine düşmüştür. </a:t>
            </a:r>
            <a:endParaRPr lang="tr-TR" dirty="0" smtClean="0"/>
          </a:p>
          <a:p>
            <a:pPr algn="just"/>
            <a:r>
              <a:rPr lang="tr-TR" dirty="0" smtClean="0"/>
              <a:t>Küresel </a:t>
            </a:r>
            <a:r>
              <a:rPr lang="tr-TR" dirty="0"/>
              <a:t>sıralamada ise Türkiye, ekonomik, sosyal ve politik istikrarsızlıklarla boğuşan, demokrasi ile tanışmamış birçok ülkenin gerisinde bulunmaktadır.</a:t>
            </a:r>
          </a:p>
          <a:p>
            <a:endParaRPr lang="tr-TR" dirty="0"/>
          </a:p>
        </p:txBody>
      </p:sp>
    </p:spTree>
    <p:extLst>
      <p:ext uri="{BB962C8B-B14F-4D97-AF65-F5344CB8AC3E}">
        <p14:creationId xmlns:p14="http://schemas.microsoft.com/office/powerpoint/2010/main" val="1049761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altLang="tr-TR" b="1" dirty="0">
                <a:solidFill>
                  <a:srgbClr val="0070C0"/>
                </a:solidFill>
              </a:rPr>
              <a:t>Etik Davranışları Etkin Kılan Uygulamalar</a:t>
            </a:r>
            <a:endParaRPr lang="tr-TR" b="1" dirty="0"/>
          </a:p>
        </p:txBody>
      </p:sp>
      <p:sp>
        <p:nvSpPr>
          <p:cNvPr id="3" name="İçerik Yer Tutucusu 2"/>
          <p:cNvSpPr>
            <a:spLocks noGrp="1"/>
          </p:cNvSpPr>
          <p:nvPr>
            <p:ph idx="1"/>
          </p:nvPr>
        </p:nvSpPr>
        <p:spPr/>
        <p:txBody>
          <a:bodyPr/>
          <a:lstStyle/>
          <a:p>
            <a:pPr marL="754380" lvl="1" indent="-342900">
              <a:lnSpc>
                <a:spcPct val="80000"/>
              </a:lnSpc>
              <a:buFont typeface="+mj-lt"/>
              <a:buAutoNum type="arabicPeriod"/>
            </a:pPr>
            <a:r>
              <a:rPr lang="tr-TR" altLang="tr-TR" sz="2400" b="1" dirty="0">
                <a:solidFill>
                  <a:srgbClr val="C00000"/>
                </a:solidFill>
              </a:rPr>
              <a:t>Anayasanın 10., 129. ve 137. </a:t>
            </a:r>
            <a:r>
              <a:rPr lang="tr-TR" altLang="tr-TR" sz="2400" b="1" dirty="0" smtClean="0">
                <a:solidFill>
                  <a:srgbClr val="C00000"/>
                </a:solidFill>
              </a:rPr>
              <a:t>Maddeleri</a:t>
            </a:r>
          </a:p>
          <a:p>
            <a:pPr marL="754380" lvl="1" indent="-342900">
              <a:lnSpc>
                <a:spcPct val="80000"/>
              </a:lnSpc>
              <a:buFont typeface="+mj-lt"/>
              <a:buAutoNum type="arabicPeriod"/>
            </a:pPr>
            <a:r>
              <a:rPr lang="tr-TR" altLang="tr-TR" sz="2400" b="1" dirty="0" smtClean="0"/>
              <a:t>5176 </a:t>
            </a:r>
            <a:r>
              <a:rPr lang="tr-TR" altLang="tr-TR" sz="2400" b="1" dirty="0"/>
              <a:t>sayılı Kamu Görevlileri Etik Kurulu kurulması hakkındaki kanun ve </a:t>
            </a:r>
            <a:r>
              <a:rPr lang="tr-TR" altLang="tr-TR" sz="2400" b="1" dirty="0" smtClean="0"/>
              <a:t>yönetmeliği</a:t>
            </a:r>
          </a:p>
          <a:p>
            <a:pPr marL="754380" lvl="1" indent="-342900">
              <a:lnSpc>
                <a:spcPct val="80000"/>
              </a:lnSpc>
              <a:buFont typeface="+mj-lt"/>
              <a:buAutoNum type="arabicPeriod"/>
            </a:pPr>
            <a:r>
              <a:rPr lang="tr-TR" altLang="tr-TR" sz="2400" b="1" dirty="0" smtClean="0">
                <a:solidFill>
                  <a:srgbClr val="C00000"/>
                </a:solidFill>
              </a:rPr>
              <a:t>657 </a:t>
            </a:r>
            <a:r>
              <a:rPr lang="tr-TR" altLang="tr-TR" sz="2400" b="1" dirty="0">
                <a:solidFill>
                  <a:srgbClr val="C00000"/>
                </a:solidFill>
              </a:rPr>
              <a:t>sayılı Devlet Memurları </a:t>
            </a:r>
            <a:r>
              <a:rPr lang="tr-TR" altLang="tr-TR" sz="2400" b="1" dirty="0" smtClean="0">
                <a:solidFill>
                  <a:srgbClr val="C00000"/>
                </a:solidFill>
              </a:rPr>
              <a:t>Kanunu</a:t>
            </a:r>
          </a:p>
          <a:p>
            <a:pPr marL="754380" lvl="1" indent="-342900">
              <a:lnSpc>
                <a:spcPct val="80000"/>
              </a:lnSpc>
              <a:buFont typeface="+mj-lt"/>
              <a:buAutoNum type="arabicPeriod"/>
            </a:pPr>
            <a:r>
              <a:rPr lang="tr-TR" altLang="tr-TR" sz="2400" b="1" dirty="0" smtClean="0"/>
              <a:t>5237 </a:t>
            </a:r>
            <a:r>
              <a:rPr lang="tr-TR" altLang="tr-TR" sz="2400" b="1" dirty="0"/>
              <a:t>sayılı Türk Ceza </a:t>
            </a:r>
            <a:r>
              <a:rPr lang="tr-TR" altLang="tr-TR" sz="2400" b="1" dirty="0" smtClean="0"/>
              <a:t>Kanunu</a:t>
            </a:r>
          </a:p>
          <a:p>
            <a:pPr marL="754380" lvl="1" indent="-342900">
              <a:lnSpc>
                <a:spcPct val="80000"/>
              </a:lnSpc>
              <a:buFont typeface="+mj-lt"/>
              <a:buAutoNum type="arabicPeriod"/>
            </a:pPr>
            <a:r>
              <a:rPr lang="tr-TR" altLang="tr-TR" sz="2400" b="1" dirty="0" smtClean="0">
                <a:solidFill>
                  <a:srgbClr val="C00000"/>
                </a:solidFill>
              </a:rPr>
              <a:t>2531 </a:t>
            </a:r>
            <a:r>
              <a:rPr lang="tr-TR" altLang="tr-TR" sz="2400" b="1" dirty="0">
                <a:solidFill>
                  <a:srgbClr val="C00000"/>
                </a:solidFill>
              </a:rPr>
              <a:t>sayılı Kamu Görevlerinden ayrılanların yapamayacakları işlere dair</a:t>
            </a:r>
            <a:br>
              <a:rPr lang="tr-TR" altLang="tr-TR" sz="2400" b="1" dirty="0">
                <a:solidFill>
                  <a:srgbClr val="C00000"/>
                </a:solidFill>
              </a:rPr>
            </a:br>
            <a:r>
              <a:rPr lang="tr-TR" altLang="tr-TR" sz="2400" b="1" dirty="0">
                <a:solidFill>
                  <a:srgbClr val="C00000"/>
                </a:solidFill>
              </a:rPr>
              <a:t> </a:t>
            </a:r>
            <a:r>
              <a:rPr lang="tr-TR" altLang="tr-TR" sz="2400" b="1" dirty="0" smtClean="0">
                <a:solidFill>
                  <a:srgbClr val="C00000"/>
                </a:solidFill>
              </a:rPr>
              <a:t>kanun</a:t>
            </a:r>
          </a:p>
          <a:p>
            <a:pPr marL="754380" lvl="1" indent="-342900">
              <a:lnSpc>
                <a:spcPct val="80000"/>
              </a:lnSpc>
              <a:buFont typeface="+mj-lt"/>
              <a:buAutoNum type="arabicPeriod"/>
            </a:pPr>
            <a:r>
              <a:rPr lang="tr-TR" altLang="tr-TR" sz="2400" b="1" dirty="0" smtClean="0"/>
              <a:t>3628 </a:t>
            </a:r>
            <a:r>
              <a:rPr lang="tr-TR" altLang="tr-TR" sz="2400" b="1" dirty="0"/>
              <a:t>sayılı mal bildiriminde bulunmak ve rüşvet ve yolsuzlukla</a:t>
            </a:r>
            <a:br>
              <a:rPr lang="tr-TR" altLang="tr-TR" sz="2400" b="1" dirty="0"/>
            </a:br>
            <a:r>
              <a:rPr lang="tr-TR" altLang="tr-TR" sz="2400" b="1" dirty="0"/>
              <a:t>  mücadele </a:t>
            </a:r>
            <a:r>
              <a:rPr lang="tr-TR" altLang="tr-TR" sz="2400" b="1" dirty="0" smtClean="0"/>
              <a:t>kanunu</a:t>
            </a:r>
          </a:p>
          <a:p>
            <a:pPr marL="754380" lvl="1" indent="-342900">
              <a:lnSpc>
                <a:spcPct val="80000"/>
              </a:lnSpc>
              <a:buFont typeface="+mj-lt"/>
              <a:buAutoNum type="arabicPeriod"/>
            </a:pPr>
            <a:r>
              <a:rPr lang="tr-TR" altLang="tr-TR" sz="2400" b="1" dirty="0" smtClean="0">
                <a:solidFill>
                  <a:srgbClr val="C00000"/>
                </a:solidFill>
              </a:rPr>
              <a:t>4982 </a:t>
            </a:r>
            <a:r>
              <a:rPr lang="tr-TR" altLang="tr-TR" sz="2400" b="1" dirty="0">
                <a:solidFill>
                  <a:srgbClr val="C00000"/>
                </a:solidFill>
              </a:rPr>
              <a:t>sayılı Bilgi Edinme Hakkı kanunu ve </a:t>
            </a:r>
            <a:r>
              <a:rPr lang="tr-TR" altLang="tr-TR" sz="2400" b="1" dirty="0" smtClean="0">
                <a:solidFill>
                  <a:srgbClr val="C00000"/>
                </a:solidFill>
              </a:rPr>
              <a:t>yönetmeliği</a:t>
            </a:r>
          </a:p>
          <a:p>
            <a:pPr marL="754380" lvl="1" indent="-342900">
              <a:lnSpc>
                <a:spcPct val="80000"/>
              </a:lnSpc>
              <a:buFont typeface="+mj-lt"/>
              <a:buAutoNum type="arabicPeriod"/>
            </a:pPr>
            <a:r>
              <a:rPr lang="tr-TR" altLang="tr-TR" sz="2400" b="1" dirty="0" smtClean="0"/>
              <a:t>832 </a:t>
            </a:r>
            <a:r>
              <a:rPr lang="tr-TR" altLang="tr-TR" sz="2400" b="1" dirty="0"/>
              <a:t>sayılı Sayıştay </a:t>
            </a:r>
            <a:r>
              <a:rPr lang="tr-TR" altLang="tr-TR" sz="2400" b="1" dirty="0" smtClean="0"/>
              <a:t>Kanunu</a:t>
            </a:r>
          </a:p>
          <a:p>
            <a:pPr marL="754380" lvl="1" indent="-342900">
              <a:lnSpc>
                <a:spcPct val="80000"/>
              </a:lnSpc>
              <a:buFont typeface="+mj-lt"/>
              <a:buAutoNum type="arabicPeriod"/>
            </a:pPr>
            <a:r>
              <a:rPr lang="tr-TR" altLang="tr-TR" sz="2400" b="1" dirty="0" smtClean="0">
                <a:solidFill>
                  <a:srgbClr val="C00000"/>
                </a:solidFill>
              </a:rPr>
              <a:t>5018 </a:t>
            </a:r>
            <a:r>
              <a:rPr lang="tr-TR" altLang="tr-TR" sz="2400" b="1" dirty="0">
                <a:solidFill>
                  <a:srgbClr val="C00000"/>
                </a:solidFill>
              </a:rPr>
              <a:t>sayılı Kamu Mali Yönetim ve Kontrol Kanunu</a:t>
            </a:r>
          </a:p>
          <a:p>
            <a:endParaRPr lang="tr-TR" dirty="0"/>
          </a:p>
        </p:txBody>
      </p:sp>
    </p:spTree>
    <p:extLst>
      <p:ext uri="{BB962C8B-B14F-4D97-AF65-F5344CB8AC3E}">
        <p14:creationId xmlns:p14="http://schemas.microsoft.com/office/powerpoint/2010/main" val="963040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pPr algn="ctr"/>
            <a:r>
              <a:rPr lang="tr-TR" altLang="tr-TR" dirty="0">
                <a:solidFill>
                  <a:srgbClr val="0070C0"/>
                </a:solidFill>
              </a:rPr>
              <a:t>Türk Kamu Yönetiminde Etik Davranışların Geliştirilmesi Sürecinde Atılmış Olan Önemli Adımlar</a:t>
            </a:r>
            <a:endParaRPr lang="tr-TR" dirty="0"/>
          </a:p>
        </p:txBody>
      </p:sp>
      <p:sp>
        <p:nvSpPr>
          <p:cNvPr id="3" name="İçerik Yer Tutucusu 2"/>
          <p:cNvSpPr>
            <a:spLocks noGrp="1"/>
          </p:cNvSpPr>
          <p:nvPr>
            <p:ph idx="1"/>
          </p:nvPr>
        </p:nvSpPr>
        <p:spPr/>
        <p:txBody>
          <a:bodyPr/>
          <a:lstStyle/>
          <a:p>
            <a:pPr algn="just"/>
            <a:r>
              <a:rPr lang="tr-TR" altLang="tr-TR" dirty="0">
                <a:solidFill>
                  <a:srgbClr val="C00000"/>
                </a:solidFill>
              </a:rPr>
              <a:t>2004 yılında yürürlüğe giren </a:t>
            </a:r>
            <a:r>
              <a:rPr lang="tr-TR" altLang="tr-TR" b="1" dirty="0">
                <a:solidFill>
                  <a:srgbClr val="C00000"/>
                </a:solidFill>
              </a:rPr>
              <a:t>5176 sa</a:t>
            </a:r>
            <a:r>
              <a:rPr lang="tr-TR" altLang="tr-TR" dirty="0">
                <a:solidFill>
                  <a:srgbClr val="C00000"/>
                </a:solidFill>
              </a:rPr>
              <a:t>yılı </a:t>
            </a:r>
            <a:r>
              <a:rPr lang="tr-TR" altLang="tr-TR" b="1" dirty="0">
                <a:solidFill>
                  <a:srgbClr val="C00000"/>
                </a:solidFill>
              </a:rPr>
              <a:t>“Kamu Görevlileri Etik Kurulu</a:t>
            </a:r>
            <a:r>
              <a:rPr lang="tr-TR" altLang="tr-TR" dirty="0">
                <a:solidFill>
                  <a:srgbClr val="C00000"/>
                </a:solidFill>
              </a:rPr>
              <a:t> Kurulması ve Bazı Kanunlarda Değişiklik Yapılması Hakkında </a:t>
            </a:r>
            <a:r>
              <a:rPr lang="tr-TR" altLang="tr-TR" dirty="0" err="1">
                <a:solidFill>
                  <a:srgbClr val="C00000"/>
                </a:solidFill>
              </a:rPr>
              <a:t>Kanun”dur</a:t>
            </a:r>
            <a:r>
              <a:rPr lang="tr-TR" altLang="tr-TR" dirty="0">
                <a:solidFill>
                  <a:srgbClr val="C00000"/>
                </a:solidFill>
              </a:rPr>
              <a:t>.</a:t>
            </a:r>
            <a:r>
              <a:rPr lang="tr-TR" altLang="tr-TR" dirty="0"/>
              <a:t> </a:t>
            </a:r>
          </a:p>
          <a:p>
            <a:pPr algn="just"/>
            <a:r>
              <a:rPr lang="tr-TR" altLang="tr-TR" b="1" u="sng" dirty="0"/>
              <a:t>Kanun, kamu görevlilerinin uymaları gereken </a:t>
            </a:r>
          </a:p>
          <a:p>
            <a:pPr algn="just"/>
            <a:r>
              <a:rPr lang="tr-TR" altLang="tr-TR" dirty="0"/>
              <a:t>saydamlık, </a:t>
            </a:r>
          </a:p>
          <a:p>
            <a:pPr algn="just"/>
            <a:r>
              <a:rPr lang="tr-TR" altLang="tr-TR" dirty="0"/>
              <a:t>tarafsızlık, </a:t>
            </a:r>
          </a:p>
          <a:p>
            <a:pPr algn="just"/>
            <a:r>
              <a:rPr lang="tr-TR" altLang="tr-TR" dirty="0"/>
              <a:t>dürüstlük, </a:t>
            </a:r>
          </a:p>
          <a:p>
            <a:pPr algn="just"/>
            <a:r>
              <a:rPr lang="tr-TR" altLang="tr-TR" dirty="0"/>
              <a:t>hesap verilebilirlik, kamu yararını gözetme gibi </a:t>
            </a:r>
            <a:r>
              <a:rPr lang="tr-TR" altLang="tr-TR" b="1" dirty="0"/>
              <a:t>etik davranış ilkeleri belirlemeyi ve uygulamayı amaçlamıştır.</a:t>
            </a:r>
          </a:p>
          <a:p>
            <a:endParaRPr lang="tr-TR" dirty="0"/>
          </a:p>
        </p:txBody>
      </p:sp>
    </p:spTree>
    <p:extLst>
      <p:ext uri="{BB962C8B-B14F-4D97-AF65-F5344CB8AC3E}">
        <p14:creationId xmlns:p14="http://schemas.microsoft.com/office/powerpoint/2010/main" val="203428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09600" y="1436914"/>
            <a:ext cx="10972800" cy="5137622"/>
          </a:xfrm>
        </p:spPr>
        <p:txBody>
          <a:bodyPr/>
          <a:lstStyle/>
          <a:p>
            <a:pPr algn="just"/>
            <a:r>
              <a:rPr lang="tr-TR" altLang="tr-TR" dirty="0"/>
              <a:t>Türk kamu yönetiminde şeffaflığı gerçekleştirmek üzere, 2003 yılında yürürlüğe girmiş olan </a:t>
            </a:r>
            <a:r>
              <a:rPr lang="tr-TR" altLang="tr-TR" b="1" dirty="0">
                <a:solidFill>
                  <a:srgbClr val="C00000"/>
                </a:solidFill>
              </a:rPr>
              <a:t>4982 sayılı “Bilgi Edinme Hakkı Kanunu”</a:t>
            </a:r>
            <a:r>
              <a:rPr lang="tr-TR" altLang="tr-TR" dirty="0">
                <a:solidFill>
                  <a:srgbClr val="C00000"/>
                </a:solidFill>
              </a:rPr>
              <a:t> </a:t>
            </a:r>
            <a:r>
              <a:rPr lang="tr-TR" altLang="tr-TR" dirty="0"/>
              <a:t>ise atılmış bir diğer önemli adımdır. </a:t>
            </a:r>
          </a:p>
          <a:p>
            <a:pPr algn="just"/>
            <a:r>
              <a:rPr lang="tr-TR" altLang="tr-TR" b="1" u="sng" dirty="0"/>
              <a:t>Kanun, demokratik ve şeffaf yönetimin gereği olan</a:t>
            </a:r>
          </a:p>
          <a:p>
            <a:pPr algn="just"/>
            <a:r>
              <a:rPr lang="tr-TR" altLang="tr-TR" dirty="0"/>
              <a:t>eşitlik, </a:t>
            </a:r>
          </a:p>
          <a:p>
            <a:pPr algn="just"/>
            <a:r>
              <a:rPr lang="tr-TR" altLang="tr-TR" dirty="0"/>
              <a:t>tarafsızlık </a:t>
            </a:r>
          </a:p>
          <a:p>
            <a:pPr algn="just"/>
            <a:r>
              <a:rPr lang="tr-TR" altLang="tr-TR" dirty="0"/>
              <a:t>ve açıklık ilkelerine uygun olarak </a:t>
            </a:r>
            <a:r>
              <a:rPr lang="tr-TR" altLang="tr-TR" b="1" dirty="0"/>
              <a:t>kişilerin bilgi edinme hakkını kullanmalarına ilişkin esas ve usulleri </a:t>
            </a:r>
            <a:r>
              <a:rPr lang="tr-TR" altLang="tr-TR" dirty="0"/>
              <a:t>düzenlemektedir (</a:t>
            </a:r>
            <a:r>
              <a:rPr lang="tr-TR" altLang="tr-TR" dirty="0" err="1"/>
              <a:t>md.</a:t>
            </a:r>
            <a:r>
              <a:rPr lang="tr-TR" altLang="tr-TR" dirty="0"/>
              <a:t> 1).</a:t>
            </a:r>
          </a:p>
          <a:p>
            <a:endParaRPr lang="tr-TR" dirty="0"/>
          </a:p>
        </p:txBody>
      </p:sp>
    </p:spTree>
    <p:extLst>
      <p:ext uri="{BB962C8B-B14F-4D97-AF65-F5344CB8AC3E}">
        <p14:creationId xmlns:p14="http://schemas.microsoft.com/office/powerpoint/2010/main" val="1147258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09600" y="881743"/>
            <a:ext cx="10972800" cy="1066800"/>
          </a:xfrm>
        </p:spPr>
        <p:txBody>
          <a:bodyPr>
            <a:normAutofit fontScale="90000"/>
          </a:bodyPr>
          <a:lstStyle/>
          <a:p>
            <a:pPr algn="ctr"/>
            <a:r>
              <a:rPr lang="tr-TR" altLang="tr-TR" b="1" dirty="0">
                <a:solidFill>
                  <a:srgbClr val="0070C0"/>
                </a:solidFill>
              </a:rPr>
              <a:t>657 </a:t>
            </a:r>
            <a:r>
              <a:rPr lang="tr-TR" altLang="tr-TR" b="1" dirty="0" smtClean="0">
                <a:solidFill>
                  <a:srgbClr val="0070C0"/>
                </a:solidFill>
              </a:rPr>
              <a:t>Sayılı </a:t>
            </a:r>
            <a:r>
              <a:rPr lang="tr-TR" altLang="tr-TR" b="1" dirty="0">
                <a:solidFill>
                  <a:srgbClr val="0070C0"/>
                </a:solidFill>
              </a:rPr>
              <a:t>Devlet Memurları </a:t>
            </a:r>
            <a:r>
              <a:rPr lang="tr-TR" altLang="tr-TR" b="1" dirty="0" smtClean="0">
                <a:solidFill>
                  <a:srgbClr val="0070C0"/>
                </a:solidFill>
              </a:rPr>
              <a:t>Kanunu</a:t>
            </a:r>
            <a:r>
              <a:rPr lang="tr-TR" altLang="tr-TR" b="1" dirty="0">
                <a:solidFill>
                  <a:srgbClr val="C00000"/>
                </a:solidFill>
              </a:rPr>
              <a:t/>
            </a:r>
            <a:br>
              <a:rPr lang="tr-TR" altLang="tr-TR" b="1" dirty="0">
                <a:solidFill>
                  <a:srgbClr val="C00000"/>
                </a:solidFill>
              </a:rPr>
            </a:br>
            <a:endParaRPr lang="tr-TR" dirty="0"/>
          </a:p>
        </p:txBody>
      </p:sp>
      <p:sp>
        <p:nvSpPr>
          <p:cNvPr id="3" name="İçerik Yer Tutucusu 2"/>
          <p:cNvSpPr>
            <a:spLocks noGrp="1"/>
          </p:cNvSpPr>
          <p:nvPr>
            <p:ph idx="1"/>
          </p:nvPr>
        </p:nvSpPr>
        <p:spPr>
          <a:xfrm>
            <a:off x="609600" y="1683657"/>
            <a:ext cx="10972800" cy="4890879"/>
          </a:xfrm>
        </p:spPr>
        <p:txBody>
          <a:bodyPr>
            <a:normAutofit fontScale="85000" lnSpcReduction="20000"/>
          </a:bodyPr>
          <a:lstStyle/>
          <a:p>
            <a:r>
              <a:rPr lang="tr-TR" altLang="tr-TR" dirty="0"/>
              <a:t>Kamu görevlilerinin etik davranışlarını düzenleyen bir diğer yasa </a:t>
            </a:r>
            <a:r>
              <a:rPr lang="tr-TR" altLang="tr-TR" b="1" dirty="0">
                <a:solidFill>
                  <a:srgbClr val="C00000"/>
                </a:solidFill>
              </a:rPr>
              <a:t>657 sayılı Devlet Memurları Kanunudur. </a:t>
            </a:r>
          </a:p>
          <a:p>
            <a:r>
              <a:rPr lang="tr-TR" altLang="tr-TR" u="sng" dirty="0"/>
              <a:t>Kanuna göre</a:t>
            </a:r>
            <a:r>
              <a:rPr lang="tr-TR" altLang="tr-TR" dirty="0"/>
              <a:t>, </a:t>
            </a:r>
          </a:p>
          <a:p>
            <a:pPr>
              <a:buFontTx/>
              <a:buAutoNum type="arabicPeriod"/>
            </a:pPr>
            <a:r>
              <a:rPr lang="tr-TR" altLang="tr-TR" b="1" dirty="0"/>
              <a:t>Devlet memurları görevlerini tarafsız bir biçimde yerine getirmek ve devlet menfaatini korumak zorundadır (</a:t>
            </a:r>
            <a:r>
              <a:rPr lang="tr-TR" altLang="tr-TR" b="1" dirty="0" err="1"/>
              <a:t>md.</a:t>
            </a:r>
            <a:r>
              <a:rPr lang="tr-TR" altLang="tr-TR" b="1" dirty="0"/>
              <a:t> 7). </a:t>
            </a:r>
          </a:p>
          <a:p>
            <a:pPr>
              <a:buFontTx/>
              <a:buAutoNum type="arabicPeriod"/>
            </a:pPr>
            <a:r>
              <a:rPr lang="tr-TR" altLang="tr-TR" b="1" dirty="0">
                <a:solidFill>
                  <a:srgbClr val="C00000"/>
                </a:solidFill>
              </a:rPr>
              <a:t>Yine Kanuna göre, devlet memurları konusu suç olan bir emri hiçbir şekilde yerine getiremez, böyle bir emri yerine getiren kişi sorumluluktan kurtulamaz (</a:t>
            </a:r>
            <a:r>
              <a:rPr lang="tr-TR" altLang="tr-TR" b="1" dirty="0" err="1">
                <a:solidFill>
                  <a:srgbClr val="C00000"/>
                </a:solidFill>
              </a:rPr>
              <a:t>md.</a:t>
            </a:r>
            <a:r>
              <a:rPr lang="tr-TR" altLang="tr-TR" b="1" dirty="0">
                <a:solidFill>
                  <a:srgbClr val="C00000"/>
                </a:solidFill>
              </a:rPr>
              <a:t> 11). </a:t>
            </a:r>
          </a:p>
          <a:p>
            <a:pPr>
              <a:buFontTx/>
              <a:buAutoNum type="arabicPeriod"/>
            </a:pPr>
            <a:r>
              <a:rPr lang="tr-TR" altLang="tr-TR" b="1" dirty="0"/>
              <a:t>Ayrıca devlet memurları kendileri, eşleri ve çocukları için mal beyanında bulunur (</a:t>
            </a:r>
            <a:r>
              <a:rPr lang="tr-TR" altLang="tr-TR" b="1" dirty="0" err="1"/>
              <a:t>md.</a:t>
            </a:r>
            <a:r>
              <a:rPr lang="tr-TR" altLang="tr-TR" b="1" dirty="0"/>
              <a:t> 14). </a:t>
            </a:r>
          </a:p>
          <a:p>
            <a:pPr>
              <a:buFontTx/>
              <a:buAutoNum type="arabicPeriod"/>
            </a:pPr>
            <a:r>
              <a:rPr lang="tr-TR" altLang="tr-TR" b="1" dirty="0"/>
              <a:t>Yine devlet memurları, Türk Ticaret Kanunu hükümlerine göre tacir veya esnaf sayılmalarını gerektirecek bir faaliyette bulunamazlar (</a:t>
            </a:r>
            <a:r>
              <a:rPr lang="tr-TR" altLang="tr-TR" b="1" dirty="0" err="1"/>
              <a:t>md.</a:t>
            </a:r>
            <a:r>
              <a:rPr lang="tr-TR" altLang="tr-TR" b="1" dirty="0"/>
              <a:t> 28). </a:t>
            </a:r>
          </a:p>
          <a:p>
            <a:pPr>
              <a:buFontTx/>
              <a:buAutoNum type="arabicPeriod"/>
            </a:pPr>
            <a:r>
              <a:rPr lang="tr-TR" altLang="tr-TR" b="1" dirty="0">
                <a:solidFill>
                  <a:srgbClr val="C00000"/>
                </a:solidFill>
              </a:rPr>
              <a:t>Yine kanuna göre kamu görevlilerinin hediye almaları ve menfaat sağlamaları da yasaklanmıştır (</a:t>
            </a:r>
            <a:r>
              <a:rPr lang="tr-TR" altLang="tr-TR" b="1" dirty="0" err="1">
                <a:solidFill>
                  <a:srgbClr val="C00000"/>
                </a:solidFill>
              </a:rPr>
              <a:t>md.</a:t>
            </a:r>
            <a:r>
              <a:rPr lang="tr-TR" altLang="tr-TR" b="1" dirty="0">
                <a:solidFill>
                  <a:srgbClr val="C00000"/>
                </a:solidFill>
              </a:rPr>
              <a:t> 29).</a:t>
            </a:r>
          </a:p>
          <a:p>
            <a:r>
              <a:rPr lang="tr-TR" altLang="tr-TR" b="1" dirty="0"/>
              <a:t>Türk kamu yönetimi sisteminde etik dışı davranışlara ait cezai yaptırımlar 5237 sayılı Türk Ceza Kanununda düzenlenmiştir.</a:t>
            </a:r>
          </a:p>
          <a:p>
            <a:endParaRPr lang="tr-TR" dirty="0"/>
          </a:p>
        </p:txBody>
      </p:sp>
    </p:spTree>
    <p:extLst>
      <p:ext uri="{BB962C8B-B14F-4D97-AF65-F5344CB8AC3E}">
        <p14:creationId xmlns:p14="http://schemas.microsoft.com/office/powerpoint/2010/main" val="4059758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altLang="tr-TR" b="1" dirty="0">
                <a:solidFill>
                  <a:srgbClr val="0070C0"/>
                </a:solidFill>
              </a:rPr>
              <a:t>KAMUDA ETİK</a:t>
            </a:r>
            <a:endParaRPr lang="tr-TR" dirty="0"/>
          </a:p>
        </p:txBody>
      </p:sp>
      <p:sp>
        <p:nvSpPr>
          <p:cNvPr id="3" name="İçerik Yer Tutucusu 2"/>
          <p:cNvSpPr>
            <a:spLocks noGrp="1"/>
          </p:cNvSpPr>
          <p:nvPr>
            <p:ph idx="1"/>
          </p:nvPr>
        </p:nvSpPr>
        <p:spPr/>
        <p:txBody>
          <a:bodyPr/>
          <a:lstStyle/>
          <a:p>
            <a:r>
              <a:rPr lang="tr-TR" altLang="tr-TR" b="1" u="sng" dirty="0">
                <a:solidFill>
                  <a:srgbClr val="C00000"/>
                </a:solidFill>
              </a:rPr>
              <a:t>Etik Nedir? </a:t>
            </a:r>
            <a:r>
              <a:rPr lang="tr-TR" altLang="tr-TR" b="1" dirty="0"/>
              <a:t>Etik, kişinin davranışlarına temel olan ahlak ilkelerinin tümüdür. </a:t>
            </a:r>
            <a:endParaRPr lang="tr-TR" altLang="tr-TR" b="1" dirty="0" smtClean="0"/>
          </a:p>
          <a:p>
            <a:r>
              <a:rPr lang="tr-TR" altLang="tr-TR" dirty="0" smtClean="0"/>
              <a:t>Başka </a:t>
            </a:r>
            <a:r>
              <a:rPr lang="tr-TR" altLang="tr-TR" dirty="0"/>
              <a:t>bir ifade ile etik, insanlara </a:t>
            </a:r>
            <a:r>
              <a:rPr lang="tr-TR" altLang="tr-TR" b="1" dirty="0"/>
              <a:t>‘‘işlerin nasıl yapılması gerektiğini’’ </a:t>
            </a:r>
            <a:r>
              <a:rPr lang="tr-TR" altLang="tr-TR" dirty="0"/>
              <a:t>belirlemede yardımcı olan kılavuz (rehber) değerler, ilkeler ve standartlardır. </a:t>
            </a:r>
          </a:p>
          <a:p>
            <a:r>
              <a:rPr lang="tr-TR" altLang="tr-TR" b="1" u="sng" dirty="0">
                <a:solidFill>
                  <a:srgbClr val="002060"/>
                </a:solidFill>
              </a:rPr>
              <a:t>Etik davranış ilkeleri ile varılmak veya elde edilmek istenen amaç, </a:t>
            </a:r>
            <a:r>
              <a:rPr lang="tr-TR" altLang="tr-TR" b="1" dirty="0" smtClean="0">
                <a:solidFill>
                  <a:srgbClr val="C00000"/>
                </a:solidFill>
              </a:rPr>
              <a:t>Devlette </a:t>
            </a:r>
            <a:r>
              <a:rPr lang="tr-TR" altLang="tr-TR" b="1" dirty="0">
                <a:solidFill>
                  <a:srgbClr val="C00000"/>
                </a:solidFill>
              </a:rPr>
              <a:t>ve toplumda </a:t>
            </a:r>
            <a:r>
              <a:rPr lang="tr-TR" altLang="tr-TR" sz="3200" b="1" i="1" dirty="0">
                <a:solidFill>
                  <a:srgbClr val="C00000"/>
                </a:solidFill>
              </a:rPr>
              <a:t>yolsuzluğu ve genel olarak yozlaşmayı </a:t>
            </a:r>
            <a:r>
              <a:rPr lang="tr-TR" altLang="tr-TR" b="1" dirty="0">
                <a:solidFill>
                  <a:srgbClr val="C00000"/>
                </a:solidFill>
              </a:rPr>
              <a:t>önlemek </a:t>
            </a:r>
            <a:r>
              <a:rPr lang="tr-TR" altLang="tr-TR" b="1" dirty="0"/>
              <a:t>ve dürüstlüğü hâkim kılmaktır.</a:t>
            </a:r>
            <a:endParaRPr lang="tr-TR" altLang="tr-TR" b="1" dirty="0">
              <a:solidFill>
                <a:srgbClr val="0070C0"/>
              </a:solidFill>
            </a:endParaRPr>
          </a:p>
        </p:txBody>
      </p:sp>
    </p:spTree>
    <p:extLst>
      <p:ext uri="{BB962C8B-B14F-4D97-AF65-F5344CB8AC3E}">
        <p14:creationId xmlns:p14="http://schemas.microsoft.com/office/powerpoint/2010/main" val="2458346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09600" y="852714"/>
            <a:ext cx="10972800" cy="1066800"/>
          </a:xfrm>
        </p:spPr>
        <p:txBody>
          <a:bodyPr>
            <a:normAutofit/>
          </a:bodyPr>
          <a:lstStyle/>
          <a:p>
            <a:pPr algn="ctr"/>
            <a:r>
              <a:rPr lang="tr-TR" altLang="tr-TR" sz="3200" b="1" dirty="0">
                <a:solidFill>
                  <a:srgbClr val="0070C0"/>
                </a:solidFill>
              </a:rPr>
              <a:t>5237 Sayılı Türk Ceza Kanununda Düzenlenmiş Olan Cezai Yaptırımlar </a:t>
            </a:r>
            <a:endParaRPr lang="tr-TR" sz="3200" b="1" dirty="0"/>
          </a:p>
        </p:txBody>
      </p:sp>
      <p:sp>
        <p:nvSpPr>
          <p:cNvPr id="3" name="İçerik Yer Tutucusu 2"/>
          <p:cNvSpPr>
            <a:spLocks noGrp="1"/>
          </p:cNvSpPr>
          <p:nvPr>
            <p:ph idx="1"/>
          </p:nvPr>
        </p:nvSpPr>
        <p:spPr>
          <a:xfrm>
            <a:off x="609600" y="2046514"/>
            <a:ext cx="10972800" cy="4528022"/>
          </a:xfrm>
        </p:spPr>
        <p:txBody>
          <a:bodyPr/>
          <a:lstStyle/>
          <a:p>
            <a:pPr algn="just"/>
            <a:r>
              <a:rPr lang="tr-TR" altLang="tr-TR" b="1" dirty="0">
                <a:solidFill>
                  <a:schemeClr val="accent3">
                    <a:lumMod val="50000"/>
                  </a:schemeClr>
                </a:solidFill>
              </a:rPr>
              <a:t>Yolsuzlukla ilgili olarak </a:t>
            </a:r>
            <a:r>
              <a:rPr lang="tr-TR" altLang="tr-TR" b="1" u="sng" dirty="0">
                <a:solidFill>
                  <a:srgbClr val="C00000"/>
                </a:solidFill>
              </a:rPr>
              <a:t>ağır hapis ve para cezalarının </a:t>
            </a:r>
            <a:r>
              <a:rPr lang="tr-TR" altLang="tr-TR" b="1" dirty="0">
                <a:solidFill>
                  <a:srgbClr val="C00000"/>
                </a:solidFill>
              </a:rPr>
              <a:t>öngör</a:t>
            </a:r>
            <a:r>
              <a:rPr lang="tr-TR" altLang="tr-TR" b="1" dirty="0">
                <a:solidFill>
                  <a:schemeClr val="accent3">
                    <a:lumMod val="50000"/>
                  </a:schemeClr>
                </a:solidFill>
              </a:rPr>
              <a:t>üldüğü “Kamu İdaresinin Güvenilirliğine ve İşleyişine Karşı Suçlar” </a:t>
            </a:r>
            <a:r>
              <a:rPr lang="tr-TR" altLang="tr-TR" sz="2400" b="1" dirty="0">
                <a:solidFill>
                  <a:schemeClr val="accent3">
                    <a:lumMod val="50000"/>
                  </a:schemeClr>
                </a:solidFill>
              </a:rPr>
              <a:t>(</a:t>
            </a:r>
            <a:r>
              <a:rPr lang="tr-TR" altLang="tr-TR" sz="2400" b="1" i="1" dirty="0">
                <a:solidFill>
                  <a:schemeClr val="accent3">
                    <a:lumMod val="50000"/>
                  </a:schemeClr>
                </a:solidFill>
              </a:rPr>
              <a:t>4.Kısım 1.Bölüm)</a:t>
            </a:r>
            <a:r>
              <a:rPr lang="tr-TR" altLang="tr-TR" b="1" dirty="0">
                <a:solidFill>
                  <a:schemeClr val="accent3">
                    <a:lumMod val="50000"/>
                  </a:schemeClr>
                </a:solidFill>
              </a:rPr>
              <a:t> kapsamında,</a:t>
            </a:r>
          </a:p>
          <a:p>
            <a:pPr marL="624078" indent="-514350" algn="just">
              <a:buFont typeface="+mj-lt"/>
              <a:buAutoNum type="arabicPeriod"/>
            </a:pPr>
            <a:r>
              <a:rPr lang="tr-TR" altLang="tr-TR" b="1" dirty="0">
                <a:solidFill>
                  <a:srgbClr val="C00000"/>
                </a:solidFill>
              </a:rPr>
              <a:t>“Zimmet, irtikap (yiyicilik), denetim görevinin ihmali, rüşvet, </a:t>
            </a:r>
            <a:endParaRPr lang="tr-TR" altLang="tr-TR" b="1" dirty="0" smtClean="0">
              <a:solidFill>
                <a:srgbClr val="C00000"/>
              </a:solidFill>
            </a:endParaRPr>
          </a:p>
          <a:p>
            <a:pPr marL="624078" indent="-514350" algn="just">
              <a:buFont typeface="+mj-lt"/>
              <a:buAutoNum type="arabicPeriod"/>
            </a:pPr>
            <a:r>
              <a:rPr lang="tr-TR" altLang="tr-TR" b="1" dirty="0" smtClean="0"/>
              <a:t>Yetkili </a:t>
            </a:r>
            <a:r>
              <a:rPr lang="tr-TR" altLang="tr-TR" b="1" dirty="0"/>
              <a:t>olmadığı bir iş için yarar sağlama, görevi kötüye kullanma, göreve ilişkin sırrın açıklanması, </a:t>
            </a:r>
            <a:endParaRPr lang="tr-TR" altLang="tr-TR" b="1" dirty="0" smtClean="0"/>
          </a:p>
          <a:p>
            <a:pPr marL="624078" indent="-514350" algn="just">
              <a:buFont typeface="+mj-lt"/>
              <a:buAutoNum type="arabicPeriod"/>
            </a:pPr>
            <a:r>
              <a:rPr lang="tr-TR" altLang="tr-TR" b="1" dirty="0" smtClean="0">
                <a:solidFill>
                  <a:srgbClr val="C00000"/>
                </a:solidFill>
              </a:rPr>
              <a:t>Kamu </a:t>
            </a:r>
            <a:r>
              <a:rPr lang="tr-TR" altLang="tr-TR" b="1" dirty="0">
                <a:solidFill>
                  <a:srgbClr val="C00000"/>
                </a:solidFill>
              </a:rPr>
              <a:t>görevinin terki veya yapılmaması, </a:t>
            </a:r>
            <a:endParaRPr lang="tr-TR" altLang="tr-TR" b="1" dirty="0" smtClean="0">
              <a:solidFill>
                <a:srgbClr val="C00000"/>
              </a:solidFill>
            </a:endParaRPr>
          </a:p>
          <a:p>
            <a:pPr marL="624078" indent="-514350" algn="just">
              <a:buFont typeface="+mj-lt"/>
              <a:buAutoNum type="arabicPeriod"/>
            </a:pPr>
            <a:r>
              <a:rPr lang="tr-TR" altLang="tr-TR" b="1" dirty="0" smtClean="0"/>
              <a:t>Kişinin </a:t>
            </a:r>
            <a:r>
              <a:rPr lang="tr-TR" altLang="tr-TR" b="1" dirty="0"/>
              <a:t>devlet malları üzerinde usulsüz tasarrufu, </a:t>
            </a:r>
            <a:endParaRPr lang="tr-TR" altLang="tr-TR" b="1" dirty="0" smtClean="0"/>
          </a:p>
          <a:p>
            <a:pPr marL="624078" indent="-514350" algn="just">
              <a:buFont typeface="+mj-lt"/>
              <a:buAutoNum type="arabicPeriod"/>
            </a:pPr>
            <a:r>
              <a:rPr lang="tr-TR" altLang="tr-TR" b="1" dirty="0" smtClean="0">
                <a:solidFill>
                  <a:srgbClr val="C00000"/>
                </a:solidFill>
              </a:rPr>
              <a:t>Kamu </a:t>
            </a:r>
            <a:r>
              <a:rPr lang="tr-TR" altLang="tr-TR" b="1" dirty="0">
                <a:solidFill>
                  <a:srgbClr val="C00000"/>
                </a:solidFill>
              </a:rPr>
              <a:t>görevinin usulsüz olarak üstlenilmesi” suçları.</a:t>
            </a:r>
          </a:p>
          <a:p>
            <a:endParaRPr lang="tr-TR" dirty="0"/>
          </a:p>
        </p:txBody>
      </p:sp>
    </p:spTree>
    <p:extLst>
      <p:ext uri="{BB962C8B-B14F-4D97-AF65-F5344CB8AC3E}">
        <p14:creationId xmlns:p14="http://schemas.microsoft.com/office/powerpoint/2010/main" val="4078631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09600" y="1524000"/>
            <a:ext cx="10972800" cy="5050536"/>
          </a:xfrm>
        </p:spPr>
        <p:txBody>
          <a:bodyPr/>
          <a:lstStyle/>
          <a:p>
            <a:pPr algn="just"/>
            <a:r>
              <a:rPr lang="tr-TR" altLang="tr-TR" dirty="0"/>
              <a:t>Bu suçları işleyen devlet memurları ağır hapis ve para cezasının </a:t>
            </a:r>
            <a:r>
              <a:rPr lang="tr-TR" altLang="tr-TR" dirty="0" err="1"/>
              <a:t>yanısıra</a:t>
            </a:r>
            <a:r>
              <a:rPr lang="tr-TR" altLang="tr-TR" dirty="0"/>
              <a:t> “devlet memuru olma </a:t>
            </a:r>
            <a:r>
              <a:rPr lang="tr-TR" altLang="tr-TR" dirty="0" err="1"/>
              <a:t>şartları”nda</a:t>
            </a:r>
            <a:r>
              <a:rPr lang="tr-TR" altLang="tr-TR" dirty="0"/>
              <a:t> oluşacak eksiklik sebebiyle </a:t>
            </a:r>
            <a:r>
              <a:rPr lang="tr-TR" altLang="tr-TR" b="1" dirty="0">
                <a:solidFill>
                  <a:srgbClr val="C00000"/>
                </a:solidFill>
              </a:rPr>
              <a:t>“devlet memurluğundan çıkarılırlar</a:t>
            </a:r>
            <a:r>
              <a:rPr lang="tr-TR" altLang="tr-TR" dirty="0"/>
              <a:t>” (DMK, md.48/5 ve 98/b). </a:t>
            </a:r>
          </a:p>
          <a:p>
            <a:pPr algn="just"/>
            <a:r>
              <a:rPr lang="tr-TR" altLang="tr-TR" dirty="0"/>
              <a:t>Bu suçlar ile ilgili olarak haklarında disiplin ve/veya ceza kovuşturması yürütülen memurlar da kamu hizmetini koruma amaçlı bir önlem olarak </a:t>
            </a:r>
            <a:r>
              <a:rPr lang="tr-TR" altLang="tr-TR" b="1" dirty="0">
                <a:solidFill>
                  <a:srgbClr val="C00000"/>
                </a:solidFill>
              </a:rPr>
              <a:t>“geçici olarak devlet memurluğundan uzaklaştırılırlar” </a:t>
            </a:r>
            <a:r>
              <a:rPr lang="tr-TR" altLang="tr-TR" dirty="0"/>
              <a:t>(DMK, md.137, 140).</a:t>
            </a:r>
          </a:p>
          <a:p>
            <a:pPr algn="just"/>
            <a:r>
              <a:rPr lang="tr-TR" altLang="tr-TR" b="1" dirty="0"/>
              <a:t>Bu cezai yaptırımlar, yolsuzlukla mücadelede en etkili yaptırımlardır. </a:t>
            </a:r>
          </a:p>
          <a:p>
            <a:endParaRPr lang="tr-TR" dirty="0"/>
          </a:p>
        </p:txBody>
      </p:sp>
    </p:spTree>
    <p:extLst>
      <p:ext uri="{BB962C8B-B14F-4D97-AF65-F5344CB8AC3E}">
        <p14:creationId xmlns:p14="http://schemas.microsoft.com/office/powerpoint/2010/main" val="751834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altLang="tr-TR" b="1" dirty="0">
                <a:solidFill>
                  <a:srgbClr val="0070C0"/>
                </a:solidFill>
              </a:rPr>
              <a:t>Kamu Yönetiminde Etiğin Önemi</a:t>
            </a:r>
            <a:endParaRPr lang="tr-TR" b="1" dirty="0"/>
          </a:p>
        </p:txBody>
      </p:sp>
      <p:sp>
        <p:nvSpPr>
          <p:cNvPr id="3" name="İçerik Yer Tutucusu 2"/>
          <p:cNvSpPr>
            <a:spLocks noGrp="1"/>
          </p:cNvSpPr>
          <p:nvPr>
            <p:ph idx="1"/>
          </p:nvPr>
        </p:nvSpPr>
        <p:spPr/>
        <p:txBody>
          <a:bodyPr/>
          <a:lstStyle/>
          <a:p>
            <a:pPr algn="just"/>
            <a:r>
              <a:rPr lang="tr-TR" altLang="tr-TR" b="1" dirty="0"/>
              <a:t>Kamu hizmetleri, vatandaşların vergileriyle yerine </a:t>
            </a:r>
            <a:r>
              <a:rPr lang="tr-TR" altLang="tr-TR" b="1" dirty="0" smtClean="0"/>
              <a:t>getirilmektedir.</a:t>
            </a:r>
          </a:p>
          <a:p>
            <a:pPr algn="just"/>
            <a:r>
              <a:rPr lang="tr-TR" altLang="tr-TR" b="1" dirty="0" smtClean="0"/>
              <a:t>Vatandaşlar</a:t>
            </a:r>
            <a:r>
              <a:rPr lang="tr-TR" altLang="tr-TR" b="1" dirty="0"/>
              <a:t>, düşük maliyetli ve kaliteli hizmet alma beklentisiyle vergilerini kamu görevlilerine emanet etmektedir. </a:t>
            </a:r>
            <a:endParaRPr lang="tr-TR" altLang="tr-TR" b="1" dirty="0" smtClean="0"/>
          </a:p>
          <a:p>
            <a:pPr algn="just"/>
            <a:r>
              <a:rPr lang="tr-TR" altLang="tr-TR" b="1" dirty="0" smtClean="0"/>
              <a:t>Bu </a:t>
            </a:r>
            <a:r>
              <a:rPr lang="tr-TR" altLang="tr-TR" b="1" dirty="0"/>
              <a:t>anlamda kamu hizmeti bir </a:t>
            </a:r>
            <a:r>
              <a:rPr lang="tr-TR" altLang="tr-TR" b="1" dirty="0">
                <a:solidFill>
                  <a:srgbClr val="C00000"/>
                </a:solidFill>
              </a:rPr>
              <a:t>“</a:t>
            </a:r>
            <a:r>
              <a:rPr lang="tr-TR" altLang="tr-TR" b="1" dirty="0" err="1">
                <a:solidFill>
                  <a:srgbClr val="C00000"/>
                </a:solidFill>
              </a:rPr>
              <a:t>emanet”tir</a:t>
            </a:r>
            <a:r>
              <a:rPr lang="tr-TR" altLang="tr-TR" b="1" dirty="0">
                <a:solidFill>
                  <a:srgbClr val="C00000"/>
                </a:solidFill>
              </a:rPr>
              <a:t>.</a:t>
            </a:r>
          </a:p>
          <a:p>
            <a:endParaRPr lang="tr-TR" dirty="0"/>
          </a:p>
        </p:txBody>
      </p:sp>
    </p:spTree>
    <p:extLst>
      <p:ext uri="{BB962C8B-B14F-4D97-AF65-F5344CB8AC3E}">
        <p14:creationId xmlns:p14="http://schemas.microsoft.com/office/powerpoint/2010/main" val="1007177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pPr algn="ctr"/>
            <a:r>
              <a:rPr lang="tr-TR" altLang="tr-TR" b="1" dirty="0">
                <a:solidFill>
                  <a:srgbClr val="0070C0"/>
                </a:solidFill>
              </a:rPr>
              <a:t>Kamu Görevlilerinin Karşılaşabilecekleri Etik İkilemler</a:t>
            </a:r>
            <a:endParaRPr lang="tr-TR" b="1" dirty="0"/>
          </a:p>
        </p:txBody>
      </p:sp>
      <p:sp>
        <p:nvSpPr>
          <p:cNvPr id="3" name="İçerik Yer Tutucusu 2"/>
          <p:cNvSpPr>
            <a:spLocks noGrp="1"/>
          </p:cNvSpPr>
          <p:nvPr>
            <p:ph idx="1"/>
          </p:nvPr>
        </p:nvSpPr>
        <p:spPr/>
        <p:txBody>
          <a:bodyPr/>
          <a:lstStyle/>
          <a:p>
            <a:r>
              <a:rPr lang="tr-TR" altLang="tr-TR" b="1" dirty="0">
                <a:solidFill>
                  <a:srgbClr val="C00000"/>
                </a:solidFill>
              </a:rPr>
              <a:t>Etik ikilem, iki veya daha fazla değerin çatışma halidir</a:t>
            </a:r>
            <a:r>
              <a:rPr lang="tr-TR" altLang="tr-TR" b="1" dirty="0" smtClean="0">
                <a:solidFill>
                  <a:srgbClr val="C00000"/>
                </a:solidFill>
              </a:rPr>
              <a:t>.</a:t>
            </a:r>
          </a:p>
          <a:p>
            <a:r>
              <a:rPr lang="tr-TR" altLang="tr-TR" b="1" dirty="0" smtClean="0">
                <a:solidFill>
                  <a:srgbClr val="C00000"/>
                </a:solidFill>
              </a:rPr>
              <a:t> </a:t>
            </a:r>
            <a:r>
              <a:rPr lang="tr-TR" altLang="tr-TR" dirty="0"/>
              <a:t>Eğer, bu değerlerden birisi korunursa, diğeri korunamamaktadır ya da bir veya daha fazlasını koruyabilmek için, diğerlerini göz ardı etmek zorunluluğu bulunmaktadır. </a:t>
            </a:r>
            <a:endParaRPr lang="tr-TR" altLang="tr-TR" dirty="0" smtClean="0"/>
          </a:p>
          <a:p>
            <a:r>
              <a:rPr lang="tr-TR" altLang="tr-TR" dirty="0" smtClean="0"/>
              <a:t>Kamu </a:t>
            </a:r>
            <a:r>
              <a:rPr lang="tr-TR" altLang="tr-TR" dirty="0"/>
              <a:t>görevlilerinin günlük hayatlarında sıklıkla karşılaştıkları ya da karşılaşabilecekleri pek çok etik ikilem bulunmaktadır. Bunları 4 grupta ele almak mümkündür.</a:t>
            </a:r>
          </a:p>
          <a:p>
            <a:endParaRPr lang="tr-TR" dirty="0"/>
          </a:p>
        </p:txBody>
      </p:sp>
    </p:spTree>
    <p:extLst>
      <p:ext uri="{BB962C8B-B14F-4D97-AF65-F5344CB8AC3E}">
        <p14:creationId xmlns:p14="http://schemas.microsoft.com/office/powerpoint/2010/main" val="292660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09600" y="1320800"/>
            <a:ext cx="10972800" cy="5253736"/>
          </a:xfrm>
        </p:spPr>
        <p:txBody>
          <a:bodyPr>
            <a:normAutofit lnSpcReduction="10000"/>
          </a:bodyPr>
          <a:lstStyle/>
          <a:p>
            <a:r>
              <a:rPr lang="tr-TR" altLang="tr-TR" dirty="0">
                <a:solidFill>
                  <a:srgbClr val="0070C0"/>
                </a:solidFill>
              </a:rPr>
              <a:t>1. </a:t>
            </a:r>
            <a:r>
              <a:rPr lang="tr-TR" altLang="tr-TR" dirty="0"/>
              <a:t>Kamu görevlilerinin karşılaştıkları birinci ikilem türü, </a:t>
            </a:r>
            <a:r>
              <a:rPr lang="tr-TR" altLang="tr-TR" b="1" dirty="0">
                <a:solidFill>
                  <a:srgbClr val="C00000"/>
                </a:solidFill>
              </a:rPr>
              <a:t>önlerindeki seçeneklerin hiç birisinin tam manasıyla tatmin edici olmadığı, </a:t>
            </a:r>
            <a:r>
              <a:rPr lang="tr-TR" altLang="tr-TR" b="1" dirty="0"/>
              <a:t>ancak</a:t>
            </a:r>
            <a:r>
              <a:rPr lang="tr-TR" altLang="tr-TR" dirty="0"/>
              <a:t> onların içinden diğerlerine göre daha iyi olan seçeneğin belirlenmesi durumudur. </a:t>
            </a:r>
          </a:p>
          <a:p>
            <a:r>
              <a:rPr lang="tr-TR" altLang="tr-TR" dirty="0">
                <a:solidFill>
                  <a:srgbClr val="0070C0"/>
                </a:solidFill>
              </a:rPr>
              <a:t>2. </a:t>
            </a:r>
            <a:r>
              <a:rPr lang="tr-TR" altLang="tr-TR" dirty="0"/>
              <a:t>İkinci ikilem türü, seçeneklerin birden fazlasının ya da tamamının kendi başına iyi olduğu ve birisinin seçilmesi durumunda diğerinden vazgeçilmesinin gerektiği bir durumdur. Burada kamu görevlisi, “en </a:t>
            </a:r>
            <a:r>
              <a:rPr lang="tr-TR" altLang="tr-TR" dirty="0" err="1"/>
              <a:t>iyi”ler</a:t>
            </a:r>
            <a:r>
              <a:rPr lang="tr-TR" altLang="tr-TR" dirty="0"/>
              <a:t> arasında bir seçim yapmak durumundadır.</a:t>
            </a:r>
          </a:p>
          <a:p>
            <a:r>
              <a:rPr lang="tr-TR" altLang="tr-TR" dirty="0">
                <a:solidFill>
                  <a:srgbClr val="A50021"/>
                </a:solidFill>
              </a:rPr>
              <a:t>Örnek: </a:t>
            </a:r>
            <a:r>
              <a:rPr lang="tr-TR" altLang="tr-TR" dirty="0">
                <a:solidFill>
                  <a:srgbClr val="0070C0"/>
                </a:solidFill>
              </a:rPr>
              <a:t>Bir kamu görevine atamada, aynı okuldan ve aynı diploma derecesiyle mezun olan, yapılan sınavlarda da aynı performansı gösteren iki aday arasından birisinin tercih edilmesi, böyle zor bir seçimi gerektirmektedir</a:t>
            </a:r>
          </a:p>
        </p:txBody>
      </p:sp>
    </p:spTree>
    <p:extLst>
      <p:ext uri="{BB962C8B-B14F-4D97-AF65-F5344CB8AC3E}">
        <p14:creationId xmlns:p14="http://schemas.microsoft.com/office/powerpoint/2010/main" val="3235857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09600" y="1669143"/>
            <a:ext cx="10972800" cy="4905393"/>
          </a:xfrm>
        </p:spPr>
        <p:txBody>
          <a:bodyPr/>
          <a:lstStyle/>
          <a:p>
            <a:pPr algn="just"/>
            <a:r>
              <a:rPr lang="tr-TR" altLang="tr-TR" dirty="0">
                <a:solidFill>
                  <a:srgbClr val="0070C0"/>
                </a:solidFill>
              </a:rPr>
              <a:t>3. </a:t>
            </a:r>
            <a:r>
              <a:rPr lang="tr-TR" altLang="tr-TR" dirty="0"/>
              <a:t>Üçüncü ikilem türü, farklı kişi ve gruplar üzerinde farklı etki ve sonuçlar doğurması muhtemel bir kararın verilmesidir.</a:t>
            </a:r>
          </a:p>
          <a:p>
            <a:pPr algn="just"/>
            <a:r>
              <a:rPr lang="tr-TR" altLang="tr-TR" dirty="0">
                <a:solidFill>
                  <a:srgbClr val="A50021"/>
                </a:solidFill>
              </a:rPr>
              <a:t>Örnek: </a:t>
            </a:r>
            <a:r>
              <a:rPr lang="tr-TR" altLang="tr-TR" dirty="0">
                <a:solidFill>
                  <a:srgbClr val="0070C0"/>
                </a:solidFill>
              </a:rPr>
              <a:t>Doğal güzelliği ve tarihi niteliği olan bir yere köprü veya baraj yapılması ile ilgili bir kararın verilmesi durumunda, bazı vatandaşlar trafiğin rahatlayacağını ya da elektrik üretimine katkı sağlayacağını düşünerek karardan memnun olabilecek; bazıları ise çevreyi olumsuz etkileyeceğini düşünerek karara karşı çıkabilecektir.</a:t>
            </a:r>
          </a:p>
          <a:p>
            <a:endParaRPr lang="tr-TR" dirty="0"/>
          </a:p>
        </p:txBody>
      </p:sp>
    </p:spTree>
    <p:extLst>
      <p:ext uri="{BB962C8B-B14F-4D97-AF65-F5344CB8AC3E}">
        <p14:creationId xmlns:p14="http://schemas.microsoft.com/office/powerpoint/2010/main" val="3763805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09600" y="1712686"/>
            <a:ext cx="10972800" cy="4861850"/>
          </a:xfrm>
        </p:spPr>
        <p:txBody>
          <a:bodyPr/>
          <a:lstStyle/>
          <a:p>
            <a:pPr algn="just"/>
            <a:r>
              <a:rPr lang="tr-TR" altLang="tr-TR" dirty="0">
                <a:solidFill>
                  <a:srgbClr val="0070C0"/>
                </a:solidFill>
              </a:rPr>
              <a:t>4. </a:t>
            </a:r>
            <a:r>
              <a:rPr lang="tr-TR" altLang="tr-TR" dirty="0"/>
              <a:t>Kamu görevlilerinin karşılaşabilecekleri son ikilem türü, verecekleri kararın muhtemel sonucundan, kendilerinin ya da yakınlarının olumlu ya da olumsuz ve/veya dolaylı ya da dolaysız etkilenmeleri durumudur. Böyle bir durumda, </a:t>
            </a:r>
            <a:r>
              <a:rPr lang="tr-TR" altLang="tr-TR" b="1" dirty="0">
                <a:solidFill>
                  <a:srgbClr val="C00000"/>
                </a:solidFill>
              </a:rPr>
              <a:t>“çıkar çatışması</a:t>
            </a:r>
            <a:r>
              <a:rPr lang="tr-TR" altLang="tr-TR" dirty="0"/>
              <a:t>” söz konusu olmaktadır. </a:t>
            </a:r>
          </a:p>
          <a:p>
            <a:pPr algn="just"/>
            <a:r>
              <a:rPr lang="tr-TR" altLang="tr-TR" dirty="0">
                <a:solidFill>
                  <a:srgbClr val="A50021"/>
                </a:solidFill>
              </a:rPr>
              <a:t>Örnek: </a:t>
            </a:r>
            <a:r>
              <a:rPr lang="tr-TR" altLang="tr-TR" dirty="0">
                <a:solidFill>
                  <a:srgbClr val="0070C0"/>
                </a:solidFill>
              </a:rPr>
              <a:t>Bir kamu görevlisi, amcasının arsasının da bulunduğu bir yerin kamulaştırılmasına karar verecek bir kurulun içinde yer almaktadır. Bu durumda, söz konusu kamu görevlisi, kamulaştırma kararının görüşüleceği toplantıya katılmamalıdır. </a:t>
            </a:r>
          </a:p>
          <a:p>
            <a:endParaRPr lang="tr-TR" dirty="0"/>
          </a:p>
        </p:txBody>
      </p:sp>
    </p:spTree>
    <p:extLst>
      <p:ext uri="{BB962C8B-B14F-4D97-AF65-F5344CB8AC3E}">
        <p14:creationId xmlns:p14="http://schemas.microsoft.com/office/powerpoint/2010/main" val="3189991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altLang="tr-TR" b="1" dirty="0">
                <a:solidFill>
                  <a:srgbClr val="0070C0"/>
                </a:solidFill>
              </a:rPr>
              <a:t>Etiğe İlişkin Örgütsel </a:t>
            </a:r>
            <a:r>
              <a:rPr lang="tr-TR" altLang="tr-TR" b="1" dirty="0" smtClean="0">
                <a:solidFill>
                  <a:srgbClr val="0070C0"/>
                </a:solidFill>
              </a:rPr>
              <a:t>Yapılar</a:t>
            </a:r>
            <a:endParaRPr lang="tr-TR" b="1" dirty="0"/>
          </a:p>
        </p:txBody>
      </p:sp>
      <p:sp>
        <p:nvSpPr>
          <p:cNvPr id="3" name="İçerik Yer Tutucusu 2"/>
          <p:cNvSpPr>
            <a:spLocks noGrp="1"/>
          </p:cNvSpPr>
          <p:nvPr>
            <p:ph idx="1"/>
          </p:nvPr>
        </p:nvSpPr>
        <p:spPr/>
        <p:txBody>
          <a:bodyPr/>
          <a:lstStyle/>
          <a:p>
            <a:pPr algn="just"/>
            <a:r>
              <a:rPr lang="tr-TR" altLang="tr-TR" dirty="0"/>
              <a:t>Ülkemizde etikle ilgili iki temel örgütlenme bulunmaktadır. Bunlardan birincisi, kamu görevlilerinin uymaları gereken etik davranış ilkelerini belirlemek ve uygulamayı gözetmek üzere </a:t>
            </a:r>
          </a:p>
          <a:p>
            <a:pPr algn="just"/>
            <a:r>
              <a:rPr lang="tr-TR" altLang="tr-TR" b="1" dirty="0">
                <a:solidFill>
                  <a:srgbClr val="C00000"/>
                </a:solidFill>
              </a:rPr>
              <a:t>Başbakanlık bünyesinde kurulan «Kamu Görevlileri Etik Kurulu»</a:t>
            </a:r>
            <a:r>
              <a:rPr lang="tr-TR" altLang="tr-TR" dirty="0"/>
              <a:t>, </a:t>
            </a:r>
          </a:p>
          <a:p>
            <a:pPr algn="just"/>
            <a:r>
              <a:rPr lang="tr-TR" altLang="tr-TR" dirty="0"/>
              <a:t>İkincisi ise kurum ve kuruluşlarda oluşturulan </a:t>
            </a:r>
            <a:r>
              <a:rPr lang="tr-TR" altLang="tr-TR" b="1" dirty="0">
                <a:solidFill>
                  <a:srgbClr val="C00000"/>
                </a:solidFill>
              </a:rPr>
              <a:t>Etik Komisyonları ve Yetkili Disiplin Kurullarıdır. </a:t>
            </a:r>
          </a:p>
          <a:p>
            <a:endParaRPr lang="tr-TR" dirty="0"/>
          </a:p>
        </p:txBody>
      </p:sp>
    </p:spTree>
    <p:extLst>
      <p:ext uri="{BB962C8B-B14F-4D97-AF65-F5344CB8AC3E}">
        <p14:creationId xmlns:p14="http://schemas.microsoft.com/office/powerpoint/2010/main" val="1921870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09600" y="794657"/>
            <a:ext cx="10972800" cy="1066800"/>
          </a:xfrm>
        </p:spPr>
        <p:txBody>
          <a:bodyPr/>
          <a:lstStyle/>
          <a:p>
            <a:pPr algn="ctr"/>
            <a:r>
              <a:rPr lang="tr-TR" altLang="tr-TR" b="1" dirty="0">
                <a:solidFill>
                  <a:srgbClr val="0070C0"/>
                </a:solidFill>
              </a:rPr>
              <a:t>Kamu Görevlileri Etik Kurulu</a:t>
            </a:r>
            <a:endParaRPr lang="tr-TR" b="1" dirty="0"/>
          </a:p>
        </p:txBody>
      </p:sp>
      <p:sp>
        <p:nvSpPr>
          <p:cNvPr id="3" name="İçerik Yer Tutucusu 2"/>
          <p:cNvSpPr>
            <a:spLocks noGrp="1"/>
          </p:cNvSpPr>
          <p:nvPr>
            <p:ph idx="1"/>
          </p:nvPr>
        </p:nvSpPr>
        <p:spPr>
          <a:xfrm>
            <a:off x="609600" y="1861457"/>
            <a:ext cx="10972800" cy="4713079"/>
          </a:xfrm>
        </p:spPr>
        <p:txBody>
          <a:bodyPr>
            <a:normAutofit fontScale="92500"/>
          </a:bodyPr>
          <a:lstStyle/>
          <a:p>
            <a:pPr marL="109728" indent="0" algn="ctr">
              <a:buNone/>
            </a:pPr>
            <a:r>
              <a:rPr lang="tr-TR" altLang="tr-TR" b="1" u="sng" dirty="0"/>
              <a:t>11 üyeden oluşan Kurulun önemli işlevleri şunlardır: </a:t>
            </a:r>
            <a:r>
              <a:rPr lang="tr-TR" altLang="tr-TR" b="1" u="sng" dirty="0" smtClean="0"/>
              <a:t></a:t>
            </a:r>
          </a:p>
          <a:p>
            <a:pPr marL="109728" indent="0" algn="ctr">
              <a:buNone/>
            </a:pPr>
            <a:endParaRPr lang="tr-TR" altLang="tr-TR" b="1" u="sng" dirty="0" smtClean="0"/>
          </a:p>
          <a:p>
            <a:pPr marL="624078" indent="-514350" algn="just">
              <a:buFont typeface="+mj-lt"/>
              <a:buAutoNum type="arabicPeriod"/>
            </a:pPr>
            <a:r>
              <a:rPr lang="tr-TR" altLang="tr-TR" b="1" dirty="0" smtClean="0">
                <a:solidFill>
                  <a:srgbClr val="C00000"/>
                </a:solidFill>
              </a:rPr>
              <a:t>Kamu </a:t>
            </a:r>
            <a:r>
              <a:rPr lang="tr-TR" altLang="tr-TR" b="1" dirty="0">
                <a:solidFill>
                  <a:srgbClr val="C00000"/>
                </a:solidFill>
              </a:rPr>
              <a:t>görevlilerinin görevlerini yürütürken uymaları gereken etik davranış ilkelerini belirlemek,  </a:t>
            </a:r>
          </a:p>
          <a:p>
            <a:pPr marL="624078" indent="-514350" algn="just">
              <a:buFont typeface="+mj-lt"/>
              <a:buAutoNum type="arabicPeriod"/>
            </a:pPr>
            <a:r>
              <a:rPr lang="tr-TR" altLang="tr-TR" b="1" dirty="0" smtClean="0"/>
              <a:t>Etik </a:t>
            </a:r>
            <a:r>
              <a:rPr lang="tr-TR" altLang="tr-TR" b="1" dirty="0"/>
              <a:t>davranış ilkelerinin ihlâl edildiği iddiasıyla </a:t>
            </a:r>
            <a:r>
              <a:rPr lang="tr-TR" altLang="tr-TR" b="1" dirty="0" err="1"/>
              <a:t>re’sen</a:t>
            </a:r>
            <a:r>
              <a:rPr lang="tr-TR" altLang="tr-TR" b="1" dirty="0"/>
              <a:t> (kendi başına) veya yapılacak başvurular üzerine gerekli inceleme ve araştırmayı </a:t>
            </a:r>
            <a:r>
              <a:rPr lang="tr-TR" altLang="tr-TR" b="1" dirty="0" smtClean="0"/>
              <a:t>yapmak,</a:t>
            </a:r>
          </a:p>
          <a:p>
            <a:pPr marL="624078" indent="-514350" algn="just">
              <a:buFont typeface="+mj-lt"/>
              <a:buAutoNum type="arabicPeriod"/>
            </a:pPr>
            <a:r>
              <a:rPr lang="tr-TR" altLang="tr-TR" b="1" dirty="0" smtClean="0">
                <a:solidFill>
                  <a:srgbClr val="C00000"/>
                </a:solidFill>
              </a:rPr>
              <a:t>Kamuda </a:t>
            </a:r>
            <a:r>
              <a:rPr lang="tr-TR" altLang="tr-TR" b="1" dirty="0">
                <a:solidFill>
                  <a:srgbClr val="C00000"/>
                </a:solidFill>
              </a:rPr>
              <a:t>etik kültürünü yerleştirmek üzere çalışmalar yapmak veya yaptırmak ve bu konuda yapılacak çalışmalara destek </a:t>
            </a:r>
            <a:r>
              <a:rPr lang="tr-TR" altLang="tr-TR" b="1" dirty="0" smtClean="0">
                <a:solidFill>
                  <a:srgbClr val="C00000"/>
                </a:solidFill>
              </a:rPr>
              <a:t>vermek,</a:t>
            </a:r>
          </a:p>
          <a:p>
            <a:pPr marL="624078" indent="-514350" algn="just">
              <a:buFont typeface="+mj-lt"/>
              <a:buAutoNum type="arabicPeriod"/>
            </a:pPr>
            <a:r>
              <a:rPr lang="tr-TR" altLang="tr-TR" b="1" dirty="0" smtClean="0"/>
              <a:t>Hediye </a:t>
            </a:r>
            <a:r>
              <a:rPr lang="tr-TR" altLang="tr-TR" b="1" dirty="0"/>
              <a:t>alma yasağının kapsamını belirlemek ve uygulamasını izlemek, </a:t>
            </a:r>
            <a:r>
              <a:rPr lang="tr-TR" altLang="tr-TR" b="1" dirty="0" smtClean="0"/>
              <a:t></a:t>
            </a:r>
          </a:p>
          <a:p>
            <a:pPr marL="624078" indent="-514350" algn="just">
              <a:buFont typeface="+mj-lt"/>
              <a:buAutoNum type="arabicPeriod"/>
            </a:pPr>
            <a:r>
              <a:rPr lang="tr-TR" altLang="tr-TR" b="1" dirty="0" smtClean="0">
                <a:solidFill>
                  <a:srgbClr val="C00000"/>
                </a:solidFill>
              </a:rPr>
              <a:t>Kurum </a:t>
            </a:r>
            <a:r>
              <a:rPr lang="tr-TR" altLang="tr-TR" b="1" dirty="0">
                <a:solidFill>
                  <a:srgbClr val="C00000"/>
                </a:solidFill>
              </a:rPr>
              <a:t>ve kuruluşların, etik davranış ilkeleri konusunda uygulamada karşılaştıkları sorunlara yönelik olarak görüş bildirmek.</a:t>
            </a:r>
          </a:p>
          <a:p>
            <a:endParaRPr lang="tr-TR" dirty="0"/>
          </a:p>
        </p:txBody>
      </p:sp>
    </p:spTree>
    <p:extLst>
      <p:ext uri="{BB962C8B-B14F-4D97-AF65-F5344CB8AC3E}">
        <p14:creationId xmlns:p14="http://schemas.microsoft.com/office/powerpoint/2010/main" val="3500192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09600" y="780143"/>
            <a:ext cx="10972800" cy="1066800"/>
          </a:xfrm>
        </p:spPr>
        <p:txBody>
          <a:bodyPr/>
          <a:lstStyle/>
          <a:p>
            <a:pPr algn="ctr"/>
            <a:r>
              <a:rPr lang="tr-TR" altLang="tr-TR" b="1" dirty="0">
                <a:solidFill>
                  <a:srgbClr val="0070C0"/>
                </a:solidFill>
              </a:rPr>
              <a:t>Etik Komisyonları</a:t>
            </a:r>
            <a:endParaRPr lang="tr-TR" b="1" dirty="0"/>
          </a:p>
        </p:txBody>
      </p:sp>
      <p:sp>
        <p:nvSpPr>
          <p:cNvPr id="3" name="İçerik Yer Tutucusu 2"/>
          <p:cNvSpPr>
            <a:spLocks noGrp="1"/>
          </p:cNvSpPr>
          <p:nvPr>
            <p:ph idx="1"/>
          </p:nvPr>
        </p:nvSpPr>
        <p:spPr>
          <a:xfrm>
            <a:off x="609600" y="1846943"/>
            <a:ext cx="10972800" cy="4727593"/>
          </a:xfrm>
        </p:spPr>
        <p:txBody>
          <a:bodyPr>
            <a:normAutofit/>
          </a:bodyPr>
          <a:lstStyle/>
          <a:p>
            <a:pPr algn="just"/>
            <a:r>
              <a:rPr lang="tr-TR" altLang="tr-TR" dirty="0"/>
              <a:t>Etik komisyonları, kurum içinden </a:t>
            </a:r>
            <a:r>
              <a:rPr lang="tr-TR" altLang="tr-TR" dirty="0">
                <a:solidFill>
                  <a:srgbClr val="0070C0"/>
                </a:solidFill>
              </a:rPr>
              <a:t>en az üç kişiden </a:t>
            </a:r>
            <a:r>
              <a:rPr lang="tr-TR" altLang="tr-TR" dirty="0"/>
              <a:t>oluşmaktadır. Etik komisyonunun üyelerinin ne kadar süreyle görev yapacağı ve diğer hususlar, kurum ve kuruluşun üst yöneticisince belirlenir. Etik komisyonu üyelerinin özgeçmiş ve iletişim bilgileri, üç ay içinde Kamu Görevlileri Etik Kurulu’na bildirilir. Etik komisyonu, Kurul ile işbirliği içinde çalışır. </a:t>
            </a:r>
            <a:r>
              <a:rPr lang="tr-TR" altLang="tr-TR" dirty="0" smtClean="0"/>
              <a:t>		</a:t>
            </a:r>
            <a:r>
              <a:rPr lang="tr-TR" altLang="tr-TR" b="1" u="sng" dirty="0" smtClean="0">
                <a:solidFill>
                  <a:srgbClr val="C00000"/>
                </a:solidFill>
              </a:rPr>
              <a:t>Etik </a:t>
            </a:r>
            <a:r>
              <a:rPr lang="tr-TR" altLang="tr-TR" b="1" u="sng" dirty="0">
                <a:solidFill>
                  <a:srgbClr val="C00000"/>
                </a:solidFill>
              </a:rPr>
              <a:t>Komisyonlarının işlevleri şunlardır</a:t>
            </a:r>
            <a:r>
              <a:rPr lang="tr-TR" altLang="tr-TR" dirty="0"/>
              <a:t>: </a:t>
            </a:r>
            <a:r>
              <a:rPr lang="tr-TR" altLang="tr-TR" dirty="0" smtClean="0"/>
              <a:t></a:t>
            </a:r>
          </a:p>
          <a:p>
            <a:pPr algn="just">
              <a:buFontTx/>
              <a:buAutoNum type="arabicPeriod"/>
            </a:pPr>
            <a:r>
              <a:rPr lang="tr-TR" altLang="tr-TR" b="1" dirty="0" smtClean="0"/>
              <a:t> Kurum ve kuruluşlarda, etik kültürünü yerleştirmek ve geliştirmek,</a:t>
            </a:r>
          </a:p>
          <a:p>
            <a:pPr algn="just">
              <a:buFontTx/>
              <a:buAutoNum type="arabicPeriod"/>
            </a:pPr>
            <a:r>
              <a:rPr lang="tr-TR" altLang="tr-TR" b="1" dirty="0" smtClean="0"/>
              <a:t> </a:t>
            </a:r>
            <a:r>
              <a:rPr lang="tr-TR" altLang="tr-TR" b="1" dirty="0">
                <a:solidFill>
                  <a:srgbClr val="C00000"/>
                </a:solidFill>
              </a:rPr>
              <a:t>Personelin etik davranış ilkeleri konusunda karşılaştıkları sorunlarla ilgili olarak tavsiyelerde ve yönlendirmede bulunmak</a:t>
            </a:r>
            <a:r>
              <a:rPr lang="tr-TR" altLang="tr-TR" b="1" dirty="0"/>
              <a:t>,  </a:t>
            </a:r>
          </a:p>
          <a:p>
            <a:pPr algn="just">
              <a:buFontTx/>
              <a:buAutoNum type="arabicPeriod"/>
            </a:pPr>
            <a:r>
              <a:rPr lang="tr-TR" altLang="tr-TR" b="1" dirty="0"/>
              <a:t>Etik uygulamaları değerlendirmek. </a:t>
            </a:r>
          </a:p>
        </p:txBody>
      </p:sp>
    </p:spTree>
    <p:extLst>
      <p:ext uri="{BB962C8B-B14F-4D97-AF65-F5344CB8AC3E}">
        <p14:creationId xmlns:p14="http://schemas.microsoft.com/office/powerpoint/2010/main" val="3625484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altLang="tr-TR" b="1" dirty="0">
                <a:solidFill>
                  <a:srgbClr val="0070C0"/>
                </a:solidFill>
              </a:rPr>
              <a:t>Kamu Yönetiminin Varlık Nedeni</a:t>
            </a:r>
            <a:endParaRPr lang="tr-TR" b="1" dirty="0"/>
          </a:p>
        </p:txBody>
      </p:sp>
      <p:sp>
        <p:nvSpPr>
          <p:cNvPr id="3" name="İçerik Yer Tutucusu 2"/>
          <p:cNvSpPr>
            <a:spLocks noGrp="1"/>
          </p:cNvSpPr>
          <p:nvPr>
            <p:ph idx="1"/>
          </p:nvPr>
        </p:nvSpPr>
        <p:spPr/>
        <p:txBody>
          <a:bodyPr/>
          <a:lstStyle/>
          <a:p>
            <a:pPr algn="just"/>
            <a:r>
              <a:rPr lang="tr-TR" altLang="tr-TR" dirty="0"/>
              <a:t>Kamu yönetiminin varlık nedeni, </a:t>
            </a:r>
            <a:r>
              <a:rPr lang="tr-TR" altLang="tr-TR" b="1" dirty="0">
                <a:solidFill>
                  <a:srgbClr val="C00000"/>
                </a:solidFill>
              </a:rPr>
              <a:t>“kamu yararını” gerçekleştirmektir.</a:t>
            </a:r>
            <a:r>
              <a:rPr lang="tr-TR" altLang="tr-TR" dirty="0">
                <a:solidFill>
                  <a:srgbClr val="C00000"/>
                </a:solidFill>
              </a:rPr>
              <a:t> </a:t>
            </a:r>
          </a:p>
          <a:p>
            <a:pPr algn="just"/>
            <a:r>
              <a:rPr lang="tr-TR" altLang="tr-TR" b="1" u="sng" dirty="0"/>
              <a:t>Kamu yararı</a:t>
            </a:r>
            <a:r>
              <a:rPr lang="tr-TR" altLang="tr-TR" dirty="0"/>
              <a:t>; Toplumun günlük ihtiyaçlarını karşılamak ve gündelik yaşamının sürdürülmesini sağlamak amacıyla yapılan her türlü kamusal faaliyet olarak tanımlanmaktadır.</a:t>
            </a:r>
          </a:p>
          <a:p>
            <a:pPr algn="just"/>
            <a:r>
              <a:rPr lang="tr-TR" altLang="tr-TR" dirty="0"/>
              <a:t>Kamu görevlileri, yaptıkları her türlü işi, belirli bir takım ilkelere dayanarak yapmaktadır. Bu ilkelerden biri, </a:t>
            </a:r>
            <a:r>
              <a:rPr lang="tr-TR" altLang="tr-TR" b="1" dirty="0">
                <a:solidFill>
                  <a:srgbClr val="C00000"/>
                </a:solidFill>
              </a:rPr>
              <a:t>kamu yararının özel çıkara üstün tutulmasıdır.</a:t>
            </a:r>
            <a:r>
              <a:rPr lang="tr-TR" altLang="tr-TR" dirty="0"/>
              <a:t> Dolayısıyla </a:t>
            </a:r>
            <a:r>
              <a:rPr lang="tr-TR" altLang="tr-TR" b="1" u="sng" dirty="0"/>
              <a:t>kamu hizmeti yapan kamu görevlileri, kişisel çıkarları için değil, kamu yararı için çalışmak durumundadır.</a:t>
            </a:r>
          </a:p>
          <a:p>
            <a:endParaRPr lang="tr-TR" dirty="0"/>
          </a:p>
        </p:txBody>
      </p:sp>
    </p:spTree>
    <p:extLst>
      <p:ext uri="{BB962C8B-B14F-4D97-AF65-F5344CB8AC3E}">
        <p14:creationId xmlns:p14="http://schemas.microsoft.com/office/powerpoint/2010/main" val="874126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altLang="tr-TR" b="1" dirty="0">
                <a:solidFill>
                  <a:srgbClr val="0070C0"/>
                </a:solidFill>
              </a:rPr>
              <a:t>Yetkili Disiplin Kurulu</a:t>
            </a:r>
            <a:endParaRPr lang="tr-TR" b="1" dirty="0"/>
          </a:p>
        </p:txBody>
      </p:sp>
      <p:sp>
        <p:nvSpPr>
          <p:cNvPr id="3" name="İçerik Yer Tutucusu 2"/>
          <p:cNvSpPr>
            <a:spLocks noGrp="1"/>
          </p:cNvSpPr>
          <p:nvPr>
            <p:ph idx="1"/>
          </p:nvPr>
        </p:nvSpPr>
        <p:spPr/>
        <p:txBody>
          <a:bodyPr>
            <a:normAutofit lnSpcReduction="10000"/>
          </a:bodyPr>
          <a:lstStyle/>
          <a:p>
            <a:r>
              <a:rPr lang="tr-TR" altLang="tr-TR" b="1" dirty="0"/>
              <a:t>Yetkili disiplin kurulları etik ilkelere aykırı davranış olup olmadığı konusunda karar verir.</a:t>
            </a:r>
          </a:p>
          <a:p>
            <a:endParaRPr lang="tr-TR" altLang="tr-TR" b="1" dirty="0"/>
          </a:p>
          <a:p>
            <a:r>
              <a:rPr lang="tr-TR" altLang="tr-TR" b="1" dirty="0"/>
              <a:t>Yetkili disiplin kurullarının verdiği etik ilkeye aykırı davranışın varlığı veya yokluğu konusundaki kararlar ilgili kurum veya kuruluş yetkilisine, hakkında başvuru yapılan kamu görevlisine ve başvuru sahibine bildirilir</a:t>
            </a:r>
          </a:p>
          <a:p>
            <a:endParaRPr lang="tr-TR" altLang="tr-TR" b="1" dirty="0"/>
          </a:p>
          <a:p>
            <a:r>
              <a:rPr lang="tr-TR" altLang="tr-TR" b="1" dirty="0">
                <a:solidFill>
                  <a:srgbClr val="C00000"/>
                </a:solidFill>
              </a:rPr>
              <a:t>Uyarma, kınama vb. bir disiplin cezası veremez. Çünkü etik inceleme ile disiplin soruşturması birbirinden farklıdır. </a:t>
            </a:r>
          </a:p>
          <a:p>
            <a:endParaRPr lang="tr-TR" dirty="0"/>
          </a:p>
        </p:txBody>
      </p:sp>
    </p:spTree>
    <p:extLst>
      <p:ext uri="{BB962C8B-B14F-4D97-AF65-F5344CB8AC3E}">
        <p14:creationId xmlns:p14="http://schemas.microsoft.com/office/powerpoint/2010/main" val="4005061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8 Resim Yer Tutucusu" descr="ETİK İLKELERİ.jpg"/>
          <p:cNvPicPr>
            <a:picLocks noGrp="1" noChangeAspect="1"/>
          </p:cNvPicPr>
          <p:nvPr>
            <p:ph idx="1"/>
          </p:nvPr>
        </p:nvPicPr>
        <p:blipFill>
          <a:blip r:embed="rId2">
            <a:extLst>
              <a:ext uri="{28A0092B-C50C-407E-A947-70E740481C1C}">
                <a14:useLocalDpi xmlns:a14="http://schemas.microsoft.com/office/drawing/2010/main" val="0"/>
              </a:ext>
            </a:extLst>
          </a:blip>
          <a:srcRect t="4341" b="23213"/>
          <a:stretch>
            <a:fillRect/>
          </a:stretch>
        </p:blipFill>
        <p:spPr>
          <a:xfrm>
            <a:off x="2013769" y="537029"/>
            <a:ext cx="7928516" cy="6981372"/>
          </a:xfrm>
          <a:prstGeom prst="ellipse">
            <a:avLst/>
          </a:prstGeom>
          <a:ln>
            <a:noFill/>
          </a:ln>
          <a:effectLst>
            <a:softEdge rad="112500"/>
          </a:effectLst>
        </p:spPr>
      </p:pic>
    </p:spTree>
    <p:extLst>
      <p:ext uri="{BB962C8B-B14F-4D97-AF65-F5344CB8AC3E}">
        <p14:creationId xmlns:p14="http://schemas.microsoft.com/office/powerpoint/2010/main" val="1191800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altLang="tr-TR" b="1" dirty="0" smtClean="0">
                <a:solidFill>
                  <a:srgbClr val="0070C0"/>
                </a:solidFill>
              </a:rPr>
              <a:t>ETİK DAVRANIŞ İLKELERİ</a:t>
            </a:r>
            <a:endParaRPr lang="tr-TR" dirty="0"/>
          </a:p>
        </p:txBody>
      </p:sp>
      <p:sp>
        <p:nvSpPr>
          <p:cNvPr id="3" name="İçerik Yer Tutucusu 2"/>
          <p:cNvSpPr>
            <a:spLocks noGrp="1"/>
          </p:cNvSpPr>
          <p:nvPr>
            <p:ph idx="1"/>
          </p:nvPr>
        </p:nvSpPr>
        <p:spPr>
          <a:xfrm>
            <a:off x="609600" y="2612570"/>
            <a:ext cx="10972800" cy="3961965"/>
          </a:xfrm>
        </p:spPr>
        <p:txBody>
          <a:bodyPr/>
          <a:lstStyle/>
          <a:p>
            <a:pPr marL="0" indent="0">
              <a:buFontTx/>
              <a:buNone/>
              <a:defRPr/>
            </a:pPr>
            <a:r>
              <a:rPr lang="tr-TR" altLang="tr-TR" b="1" dirty="0">
                <a:solidFill>
                  <a:srgbClr val="0070C0"/>
                </a:solidFill>
              </a:rPr>
              <a:t>1.Görevin Yerine Getirilmesinde Kamu Hizmeti </a:t>
            </a:r>
            <a:r>
              <a:rPr lang="tr-TR" altLang="tr-TR" b="1" dirty="0" smtClean="0">
                <a:solidFill>
                  <a:srgbClr val="0070C0"/>
                </a:solidFill>
              </a:rPr>
              <a:t>Bilinci</a:t>
            </a:r>
          </a:p>
          <a:p>
            <a:pPr marL="0" indent="0">
              <a:buFontTx/>
              <a:buNone/>
              <a:defRPr/>
            </a:pPr>
            <a:endParaRPr lang="tr-TR" altLang="tr-TR" b="1" dirty="0"/>
          </a:p>
          <a:p>
            <a:pPr marL="0" indent="0">
              <a:buFontTx/>
              <a:buNone/>
              <a:defRPr/>
            </a:pPr>
            <a:r>
              <a:rPr lang="tr-TR" altLang="tr-TR" dirty="0"/>
              <a:t>Kamu görevlileri, görevlerini çağdaş yönetim anlayışının ortaya koyduğu esaslar doğrultusunda yerine getirmek durumundadır.</a:t>
            </a:r>
          </a:p>
          <a:p>
            <a:endParaRPr lang="tr-TR" dirty="0"/>
          </a:p>
        </p:txBody>
      </p:sp>
    </p:spTree>
    <p:extLst>
      <p:ext uri="{BB962C8B-B14F-4D97-AF65-F5344CB8AC3E}">
        <p14:creationId xmlns:p14="http://schemas.microsoft.com/office/powerpoint/2010/main" val="671694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altLang="tr-TR" b="1" dirty="0">
                <a:solidFill>
                  <a:srgbClr val="0070C0"/>
                </a:solidFill>
              </a:rPr>
              <a:t>Halka Hizmet Bilinciyle Hareket Etme</a:t>
            </a:r>
            <a:endParaRPr lang="tr-TR" b="1" dirty="0"/>
          </a:p>
        </p:txBody>
      </p:sp>
      <p:sp>
        <p:nvSpPr>
          <p:cNvPr id="3" name="İçerik Yer Tutucusu 2"/>
          <p:cNvSpPr>
            <a:spLocks noGrp="1"/>
          </p:cNvSpPr>
          <p:nvPr>
            <p:ph idx="1"/>
          </p:nvPr>
        </p:nvSpPr>
        <p:spPr/>
        <p:txBody>
          <a:bodyPr/>
          <a:lstStyle/>
          <a:p>
            <a:r>
              <a:rPr lang="tr-TR" altLang="tr-TR" b="1" dirty="0">
                <a:solidFill>
                  <a:srgbClr val="C00000"/>
                </a:solidFill>
              </a:rPr>
              <a:t>Halkın günlük yaşamını kolaylaştırmayı,</a:t>
            </a:r>
          </a:p>
          <a:p>
            <a:r>
              <a:rPr lang="tr-TR" altLang="tr-TR" b="1" dirty="0"/>
              <a:t> Halkın ihtiyaçlarını en etkin, hızlı ve verimli biçimde karşılamayı,</a:t>
            </a:r>
          </a:p>
          <a:p>
            <a:r>
              <a:rPr lang="tr-TR" altLang="tr-TR" b="1" dirty="0"/>
              <a:t> </a:t>
            </a:r>
            <a:r>
              <a:rPr lang="tr-TR" altLang="tr-TR" b="1" dirty="0">
                <a:solidFill>
                  <a:srgbClr val="C00000"/>
                </a:solidFill>
              </a:rPr>
              <a:t>Hizmet kalitesini yükseltmeyi,</a:t>
            </a:r>
          </a:p>
          <a:p>
            <a:r>
              <a:rPr lang="tr-TR" altLang="tr-TR" b="1" dirty="0"/>
              <a:t> Halkın memnuniyetini artırmayı,</a:t>
            </a:r>
          </a:p>
          <a:p>
            <a:r>
              <a:rPr lang="tr-TR" altLang="tr-TR" b="1" dirty="0"/>
              <a:t> </a:t>
            </a:r>
            <a:r>
              <a:rPr lang="tr-TR" altLang="tr-TR" b="1" dirty="0">
                <a:solidFill>
                  <a:srgbClr val="C00000"/>
                </a:solidFill>
              </a:rPr>
              <a:t>Hizmetten yararlananların ihtiyacına ve hizmetlerin sonucuna odaklı olmayı hedeflemelidirler.</a:t>
            </a:r>
          </a:p>
          <a:p>
            <a:pPr marL="109728" indent="0">
              <a:buNone/>
            </a:pPr>
            <a:endParaRPr lang="tr-TR" dirty="0"/>
          </a:p>
        </p:txBody>
      </p:sp>
    </p:spTree>
    <p:extLst>
      <p:ext uri="{BB962C8B-B14F-4D97-AF65-F5344CB8AC3E}">
        <p14:creationId xmlns:p14="http://schemas.microsoft.com/office/powerpoint/2010/main" val="2612494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09600" y="1723571"/>
            <a:ext cx="10972800" cy="1066800"/>
          </a:xfrm>
        </p:spPr>
        <p:txBody>
          <a:bodyPr>
            <a:normAutofit fontScale="90000"/>
          </a:bodyPr>
          <a:lstStyle/>
          <a:p>
            <a:pPr algn="ctr"/>
            <a:r>
              <a:rPr lang="tr-TR" altLang="tr-TR" b="1" dirty="0">
                <a:solidFill>
                  <a:srgbClr val="0070C0"/>
                </a:solidFill>
              </a:rPr>
              <a:t>Hizmet Standartlarına Uyma, Vatandaşa Yol Gösterme, Nezaket ve Saygı</a:t>
            </a:r>
            <a:endParaRPr lang="tr-TR" b="1" dirty="0"/>
          </a:p>
        </p:txBody>
      </p:sp>
      <p:sp>
        <p:nvSpPr>
          <p:cNvPr id="3" name="İçerik Yer Tutucusu 2"/>
          <p:cNvSpPr>
            <a:spLocks noGrp="1"/>
          </p:cNvSpPr>
          <p:nvPr>
            <p:ph idx="1"/>
          </p:nvPr>
        </p:nvSpPr>
        <p:spPr>
          <a:xfrm>
            <a:off x="609600" y="3164114"/>
            <a:ext cx="10972800" cy="3410422"/>
          </a:xfrm>
        </p:spPr>
        <p:txBody>
          <a:bodyPr/>
          <a:lstStyle/>
          <a:p>
            <a:r>
              <a:rPr lang="tr-TR" altLang="tr-TR" dirty="0"/>
              <a:t>Kamu görevlileri, kamu hizmetinin emanet olduğu düşüncesiyle halka zevkle hizmet etmeli, meslektaşlarına ve hizmetten yararlananlara karşı sabırlı, nazik, saygılı ve güler yüzlü olmalıdır</a:t>
            </a:r>
          </a:p>
          <a:p>
            <a:endParaRPr lang="tr-TR" dirty="0"/>
          </a:p>
        </p:txBody>
      </p:sp>
    </p:spTree>
    <p:extLst>
      <p:ext uri="{BB962C8B-B14F-4D97-AF65-F5344CB8AC3E}">
        <p14:creationId xmlns:p14="http://schemas.microsoft.com/office/powerpoint/2010/main" val="1990196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altLang="tr-TR" b="1" dirty="0">
                <a:solidFill>
                  <a:srgbClr val="0070C0"/>
                </a:solidFill>
              </a:rPr>
              <a:t>Dürüstlük ve Tarafsızlık</a:t>
            </a:r>
            <a:endParaRPr lang="tr-TR" b="1" dirty="0"/>
          </a:p>
        </p:txBody>
      </p:sp>
      <p:sp>
        <p:nvSpPr>
          <p:cNvPr id="3" name="İçerik Yer Tutucusu 2"/>
          <p:cNvSpPr>
            <a:spLocks noGrp="1"/>
          </p:cNvSpPr>
          <p:nvPr>
            <p:ph idx="1"/>
          </p:nvPr>
        </p:nvSpPr>
        <p:spPr>
          <a:xfrm>
            <a:off x="609600" y="2699656"/>
            <a:ext cx="10972800" cy="3874879"/>
          </a:xfrm>
        </p:spPr>
        <p:txBody>
          <a:bodyPr/>
          <a:lstStyle/>
          <a:p>
            <a:r>
              <a:rPr lang="tr-TR" altLang="tr-TR" dirty="0">
                <a:solidFill>
                  <a:srgbClr val="0070C0"/>
                </a:solidFill>
              </a:rPr>
              <a:t>Genel İlke </a:t>
            </a:r>
            <a:r>
              <a:rPr lang="tr-TR" altLang="tr-TR" dirty="0"/>
              <a:t>Kamu görevlilerinin; tüm eylem ve işlemlerinde yasallık, adalet, eşitlik ve dürüstlük ilkeleri doğrultusunda hareket etmeleri zorunludur.</a:t>
            </a:r>
          </a:p>
          <a:p>
            <a:endParaRPr lang="tr-TR" dirty="0"/>
          </a:p>
        </p:txBody>
      </p:sp>
    </p:spTree>
    <p:extLst>
      <p:ext uri="{BB962C8B-B14F-4D97-AF65-F5344CB8AC3E}">
        <p14:creationId xmlns:p14="http://schemas.microsoft.com/office/powerpoint/2010/main" val="2729078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09600" y="722085"/>
            <a:ext cx="10972800" cy="1066800"/>
          </a:xfrm>
        </p:spPr>
        <p:txBody>
          <a:bodyPr/>
          <a:lstStyle/>
          <a:p>
            <a:pPr algn="ctr"/>
            <a:r>
              <a:rPr lang="tr-TR" altLang="tr-TR" b="1" dirty="0">
                <a:solidFill>
                  <a:srgbClr val="0070C0"/>
                </a:solidFill>
              </a:rPr>
              <a:t>Saygınlık ve Güven</a:t>
            </a:r>
            <a:endParaRPr lang="tr-TR" b="1" dirty="0"/>
          </a:p>
        </p:txBody>
      </p:sp>
      <p:sp>
        <p:nvSpPr>
          <p:cNvPr id="3" name="İçerik Yer Tutucusu 2"/>
          <p:cNvSpPr>
            <a:spLocks noGrp="1"/>
          </p:cNvSpPr>
          <p:nvPr>
            <p:ph idx="1"/>
          </p:nvPr>
        </p:nvSpPr>
        <p:spPr>
          <a:xfrm>
            <a:off x="609600" y="1788885"/>
            <a:ext cx="10972800" cy="4785651"/>
          </a:xfrm>
        </p:spPr>
        <p:txBody>
          <a:bodyPr>
            <a:normAutofit fontScale="92500" lnSpcReduction="10000"/>
          </a:bodyPr>
          <a:lstStyle/>
          <a:p>
            <a:pPr algn="just"/>
            <a:r>
              <a:rPr lang="tr-TR" altLang="tr-TR" dirty="0"/>
              <a:t>Kamu görevlilerinin, halka hizmetin kişisel veya özel her türlü menfaatin üzerinde bir görev olduğu bilinciyle hizmet gereklerine uygun hareket etmesi, hizmetten yararlananlara kötü davranmaması, işi savsaklamaması, çifte standart uygulamaması ve taraf tutmaması gerekir.</a:t>
            </a:r>
          </a:p>
          <a:p>
            <a:pPr algn="just"/>
            <a:r>
              <a:rPr lang="tr-TR" altLang="tr-TR" dirty="0">
                <a:solidFill>
                  <a:srgbClr val="FF0000"/>
                </a:solidFill>
              </a:rPr>
              <a:t>Örnek</a:t>
            </a:r>
            <a:r>
              <a:rPr lang="tr-TR" altLang="tr-TR" dirty="0">
                <a:solidFill>
                  <a:srgbClr val="0070C0"/>
                </a:solidFill>
              </a:rPr>
              <a:t>: Mesainin bitimine 30 dakika kala bir kamu kurumuna giden Burcu Hanım, 5 dakikada tamamlanabilecek bir işlemi yaptırmak için memura müracaat etmiştir. Memurun Burcu Hanıma bağırmaya başlayarak “Sabahtan beri neredesin be hanım! Akşama kadar evde otur, mesainin bitmesine az bir süre kala çık gel. Bizim başka işimiz yok mu? Bu saatten sonra bu iş yetişmez, yarın sabah erkenden gel.” demesi etik açıdan doğru mudur? Memurun bürokrasi literatüründe “bugün git, yarın gel” biçiminde özetlenen bir yaklaşımla Burcu Hanımın işini savsaklaması ve üstelik kaba davranması, etik davranış ilkelerine aykırıdır</a:t>
            </a:r>
            <a:r>
              <a:rPr lang="tr-TR" altLang="tr-TR" dirty="0"/>
              <a:t>.</a:t>
            </a:r>
          </a:p>
          <a:p>
            <a:endParaRPr lang="tr-TR" dirty="0"/>
          </a:p>
        </p:txBody>
      </p:sp>
    </p:spTree>
    <p:extLst>
      <p:ext uri="{BB962C8B-B14F-4D97-AF65-F5344CB8AC3E}">
        <p14:creationId xmlns:p14="http://schemas.microsoft.com/office/powerpoint/2010/main" val="2558487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6 Resim Yer Tutucusu" descr="Tetikte ol.jpg"/>
          <p:cNvPicPr>
            <a:picLocks noGrp="1" noChangeAspect="1"/>
          </p:cNvPicPr>
          <p:nvPr>
            <p:ph idx="1"/>
          </p:nvPr>
        </p:nvPicPr>
        <p:blipFill>
          <a:blip r:embed="rId2">
            <a:extLst>
              <a:ext uri="{28A0092B-C50C-407E-A947-70E740481C1C}">
                <a14:useLocalDpi xmlns:a14="http://schemas.microsoft.com/office/drawing/2010/main" val="0"/>
              </a:ext>
            </a:extLst>
          </a:blip>
          <a:srcRect t="22868" b="22868"/>
          <a:stretch>
            <a:fillRect/>
          </a:stretch>
        </p:blipFill>
        <p:spPr>
          <a:xfrm>
            <a:off x="3351037" y="1266159"/>
            <a:ext cx="6518677" cy="4887898"/>
          </a:xfrm>
        </p:spPr>
      </p:pic>
    </p:spTree>
    <p:extLst>
      <p:ext uri="{BB962C8B-B14F-4D97-AF65-F5344CB8AC3E}">
        <p14:creationId xmlns:p14="http://schemas.microsoft.com/office/powerpoint/2010/main" val="1825628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09600" y="780143"/>
            <a:ext cx="10972800" cy="1066800"/>
          </a:xfrm>
        </p:spPr>
        <p:txBody>
          <a:bodyPr/>
          <a:lstStyle/>
          <a:p>
            <a:pPr algn="ctr"/>
            <a:r>
              <a:rPr lang="tr-TR" altLang="tr-TR" b="1" dirty="0">
                <a:solidFill>
                  <a:srgbClr val="0070C0"/>
                </a:solidFill>
              </a:rPr>
              <a:t>Yetkili Makamlara Bildirim</a:t>
            </a:r>
            <a:endParaRPr lang="tr-TR" b="1" dirty="0"/>
          </a:p>
        </p:txBody>
      </p:sp>
      <p:sp>
        <p:nvSpPr>
          <p:cNvPr id="3" name="İçerik Yer Tutucusu 2"/>
          <p:cNvSpPr>
            <a:spLocks noGrp="1"/>
          </p:cNvSpPr>
          <p:nvPr>
            <p:ph idx="1"/>
          </p:nvPr>
        </p:nvSpPr>
        <p:spPr>
          <a:xfrm>
            <a:off x="609600" y="1846943"/>
            <a:ext cx="10972800" cy="4727593"/>
          </a:xfrm>
        </p:spPr>
        <p:txBody>
          <a:bodyPr>
            <a:normAutofit fontScale="92500"/>
          </a:bodyPr>
          <a:lstStyle/>
          <a:p>
            <a:r>
              <a:rPr lang="tr-TR" altLang="tr-TR" dirty="0"/>
              <a:t>Yolsuzluk gizlilik içerisinde yürütülür, bu nedenle de ortaya çıkarılması son derece güçtür. Bir kamu kurumundaki ahlak dışı uygulamaları, dolandırıcılığı, savurganlığı ve görevi kötüye kullanmayı dışarıdakilere nazaran daha iyi bilen ya da haberdar olan, kurum içerisindeki görevlilerdir. Mevcut örgüt kültürü içerisinde, ihbarda bulunanlar, “gammaz”, “ispiyoncu” vb. sıfatlar yakıştırılarak dışlanmakta ve “istenmeyen kişi” ilan edilmektedir. Öte yandan ihbarın başarısız olduğu ve kimliklerinin açığa çıktığı durumlarda, ihbarcıların zarar görebilmeleri mümkündür. </a:t>
            </a:r>
          </a:p>
          <a:p>
            <a:r>
              <a:rPr lang="tr-TR" altLang="tr-TR" dirty="0"/>
              <a:t>Bütün zorluklara rağmen, “</a:t>
            </a:r>
            <a:r>
              <a:rPr lang="tr-TR" altLang="tr-TR" dirty="0">
                <a:solidFill>
                  <a:srgbClr val="0070C0"/>
                </a:solidFill>
              </a:rPr>
              <a:t>gözlerimi kaparım, vazifemi yaparım</a:t>
            </a:r>
            <a:r>
              <a:rPr lang="tr-TR" altLang="tr-TR" dirty="0"/>
              <a:t>” ya da “bana dokunmayan yılan, bin yıl yaşasın” anlayışı ile hareket etmek ve ahlak dışı uygulamaları görmezden gelmek doğru değildir. </a:t>
            </a:r>
          </a:p>
          <a:p>
            <a:endParaRPr lang="tr-TR" dirty="0"/>
          </a:p>
        </p:txBody>
      </p:sp>
    </p:spTree>
    <p:extLst>
      <p:ext uri="{BB962C8B-B14F-4D97-AF65-F5344CB8AC3E}">
        <p14:creationId xmlns:p14="http://schemas.microsoft.com/office/powerpoint/2010/main" val="2377407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altLang="tr-TR" b="1" dirty="0">
                <a:solidFill>
                  <a:srgbClr val="0070C0"/>
                </a:solidFill>
              </a:rPr>
              <a:t>Çıkar Çatışmasından Kaçınma</a:t>
            </a:r>
            <a:endParaRPr lang="tr-TR" dirty="0"/>
          </a:p>
        </p:txBody>
      </p:sp>
      <p:sp>
        <p:nvSpPr>
          <p:cNvPr id="3" name="İçerik Yer Tutucusu 2"/>
          <p:cNvSpPr>
            <a:spLocks noGrp="1"/>
          </p:cNvSpPr>
          <p:nvPr>
            <p:ph idx="1"/>
          </p:nvPr>
        </p:nvSpPr>
        <p:spPr/>
        <p:txBody>
          <a:bodyPr/>
          <a:lstStyle/>
          <a:p>
            <a:pPr algn="just"/>
            <a:r>
              <a:rPr lang="tr-TR" altLang="tr-TR" b="1" dirty="0">
                <a:solidFill>
                  <a:srgbClr val="C00000"/>
                </a:solidFill>
              </a:rPr>
              <a:t>Kamu görevlileri, çıkar çatışmasında şahsî sorumluluğa sahiptir.</a:t>
            </a:r>
          </a:p>
          <a:p>
            <a:pPr algn="just"/>
            <a:r>
              <a:rPr lang="tr-TR" altLang="tr-TR" dirty="0"/>
              <a:t>Çıkar çatışması kapsamına giren menfaatlerden kendilerini uzak tutmaları, çıkar çatışmasından kaçınmak için gerekli adımları atmaları ve </a:t>
            </a:r>
          </a:p>
          <a:p>
            <a:pPr algn="just"/>
            <a:r>
              <a:rPr lang="tr-TR" altLang="tr-TR" dirty="0"/>
              <a:t>Çıkar çatışmasının farkına varır varmaz durumu üstlerine bildirmeleri gerekmektedir </a:t>
            </a:r>
          </a:p>
          <a:p>
            <a:endParaRPr lang="tr-TR" dirty="0"/>
          </a:p>
        </p:txBody>
      </p:sp>
    </p:spTree>
    <p:extLst>
      <p:ext uri="{BB962C8B-B14F-4D97-AF65-F5344CB8AC3E}">
        <p14:creationId xmlns:p14="http://schemas.microsoft.com/office/powerpoint/2010/main" val="2882416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altLang="tr-TR" b="1" dirty="0">
                <a:solidFill>
                  <a:srgbClr val="0070C0"/>
                </a:solidFill>
              </a:rPr>
              <a:t>Kamu Yönetimi Etiği</a:t>
            </a:r>
            <a:endParaRPr lang="tr-TR" b="1" dirty="0"/>
          </a:p>
        </p:txBody>
      </p:sp>
      <p:sp>
        <p:nvSpPr>
          <p:cNvPr id="3" name="İçerik Yer Tutucusu 2"/>
          <p:cNvSpPr>
            <a:spLocks noGrp="1"/>
          </p:cNvSpPr>
          <p:nvPr>
            <p:ph idx="1"/>
          </p:nvPr>
        </p:nvSpPr>
        <p:spPr/>
        <p:txBody>
          <a:bodyPr>
            <a:normAutofit lnSpcReduction="10000"/>
          </a:bodyPr>
          <a:lstStyle/>
          <a:p>
            <a:pPr algn="just">
              <a:defRPr/>
            </a:pPr>
            <a:r>
              <a:rPr lang="tr-TR" altLang="tr-TR" dirty="0"/>
              <a:t>Kamu görevlilerinin davranışlarında </a:t>
            </a:r>
            <a:r>
              <a:rPr lang="tr-TR" altLang="tr-TR" b="1" dirty="0"/>
              <a:t>iki temel etken rol oynamaktadır</a:t>
            </a:r>
            <a:r>
              <a:rPr lang="tr-TR" altLang="tr-TR" dirty="0"/>
              <a:t>. </a:t>
            </a:r>
            <a:r>
              <a:rPr lang="tr-TR" altLang="tr-TR" dirty="0" smtClean="0"/>
              <a:t>Bunlar;</a:t>
            </a:r>
          </a:p>
          <a:p>
            <a:pPr marL="624078" indent="-514350" algn="just">
              <a:buFont typeface="+mj-lt"/>
              <a:buAutoNum type="arabicPeriod"/>
              <a:defRPr/>
            </a:pPr>
            <a:r>
              <a:rPr lang="tr-TR" altLang="tr-TR" b="1" dirty="0" smtClean="0">
                <a:solidFill>
                  <a:srgbClr val="C00000"/>
                </a:solidFill>
              </a:rPr>
              <a:t>yasalar</a:t>
            </a:r>
            <a:r>
              <a:rPr lang="tr-TR" altLang="tr-TR" dirty="0" smtClean="0"/>
              <a:t> </a:t>
            </a:r>
          </a:p>
          <a:p>
            <a:pPr marL="624078" indent="-514350" algn="just">
              <a:buFont typeface="+mj-lt"/>
              <a:buAutoNum type="arabicPeriod"/>
              <a:defRPr/>
            </a:pPr>
            <a:r>
              <a:rPr lang="tr-TR" altLang="tr-TR" b="1" dirty="0" smtClean="0">
                <a:solidFill>
                  <a:srgbClr val="C00000"/>
                </a:solidFill>
              </a:rPr>
              <a:t>etik değerler</a:t>
            </a:r>
            <a:r>
              <a:rPr lang="tr-TR" altLang="tr-TR" dirty="0" smtClean="0"/>
              <a:t> </a:t>
            </a:r>
            <a:endParaRPr lang="tr-TR" altLang="tr-TR" dirty="0"/>
          </a:p>
          <a:p>
            <a:pPr algn="just">
              <a:defRPr/>
            </a:pPr>
            <a:endParaRPr lang="tr-TR" altLang="tr-TR" dirty="0"/>
          </a:p>
          <a:p>
            <a:pPr algn="just">
              <a:defRPr/>
            </a:pPr>
            <a:r>
              <a:rPr lang="tr-TR" altLang="tr-TR" b="1" dirty="0"/>
              <a:t>Yasaların cezai yaptırımları olduğu için insanlar kendileri uymak mecburiyetinde hissederler.</a:t>
            </a:r>
          </a:p>
          <a:p>
            <a:pPr algn="just">
              <a:defRPr/>
            </a:pPr>
            <a:r>
              <a:rPr lang="tr-TR" altLang="tr-TR" b="1" dirty="0"/>
              <a:t>Etik değerlerin fiziki bir yaptırımı olmadığı bütün </a:t>
            </a:r>
            <a:r>
              <a:rPr lang="tr-TR" altLang="tr-TR" b="1" dirty="0" smtClean="0"/>
              <a:t>her şeyin  </a:t>
            </a:r>
            <a:r>
              <a:rPr lang="tr-TR" altLang="tr-TR" b="1" dirty="0"/>
              <a:t>insanın vicdanına kalması nedeni ile insanlar etik değerleri rahatlıkla ihlal ederler.</a:t>
            </a:r>
          </a:p>
          <a:p>
            <a:endParaRPr lang="tr-TR" dirty="0"/>
          </a:p>
        </p:txBody>
      </p:sp>
    </p:spTree>
    <p:extLst>
      <p:ext uri="{BB962C8B-B14F-4D97-AF65-F5344CB8AC3E}">
        <p14:creationId xmlns:p14="http://schemas.microsoft.com/office/powerpoint/2010/main" val="1562971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ltLang="tr-TR" dirty="0">
                <a:solidFill>
                  <a:srgbClr val="0070C0"/>
                </a:solidFill>
              </a:rPr>
              <a:t>Çıkar Çatışması Türleri</a:t>
            </a:r>
            <a:endParaRPr lang="tr-TR" dirty="0"/>
          </a:p>
        </p:txBody>
      </p:sp>
      <p:sp>
        <p:nvSpPr>
          <p:cNvPr id="3" name="İçerik Yer Tutucusu 2"/>
          <p:cNvSpPr>
            <a:spLocks noGrp="1"/>
          </p:cNvSpPr>
          <p:nvPr>
            <p:ph idx="1"/>
          </p:nvPr>
        </p:nvSpPr>
        <p:spPr/>
        <p:txBody>
          <a:bodyPr>
            <a:normAutofit fontScale="92500"/>
          </a:bodyPr>
          <a:lstStyle/>
          <a:p>
            <a:pPr marL="457200" indent="-457200" algn="just">
              <a:buFontTx/>
              <a:buAutoNum type="arabicPeriod"/>
              <a:defRPr/>
            </a:pPr>
            <a:r>
              <a:rPr lang="tr-TR" altLang="tr-TR" b="1" dirty="0">
                <a:solidFill>
                  <a:srgbClr val="C00000"/>
                </a:solidFill>
              </a:rPr>
              <a:t>Kamu Görevlisinin Ayrıldıktan Sonra Kurumla İş Yapması</a:t>
            </a:r>
          </a:p>
          <a:p>
            <a:pPr marL="0" indent="0" algn="just">
              <a:buFontTx/>
              <a:buNone/>
              <a:defRPr/>
            </a:pPr>
            <a:endParaRPr lang="tr-TR" altLang="tr-TR" dirty="0"/>
          </a:p>
          <a:p>
            <a:pPr algn="just">
              <a:defRPr/>
            </a:pPr>
            <a:r>
              <a:rPr lang="tr-TR" altLang="tr-TR" dirty="0"/>
              <a:t>Ülkemizde bu konuyla ilgili olarak, 2531 sayılı “Kamu Görevlerinden Ayrılanların Yapamayacakları İşler Hakkında Kanun” bulunmaktadır. Söz konusu Kanunun 2. maddesi </a:t>
            </a:r>
            <a:r>
              <a:rPr lang="tr-TR" altLang="tr-TR" i="1" dirty="0"/>
              <a:t>şöyledir</a:t>
            </a:r>
            <a:r>
              <a:rPr lang="tr-TR" altLang="tr-TR" i="1" dirty="0">
                <a:solidFill>
                  <a:srgbClr val="0C788E"/>
                </a:solidFill>
              </a:rPr>
              <a:t>: Görevlerinden hangi sebeple olursa olsun ayrılanlar, ayrıldıkları tarihten önceki iki yıl içinde hizmetinde bulundukları daire, idare, kurum ve kuruluşlara karşı ayrıldıkları tarihten başlayarak üç yıl süreyle, o daire, idare, kurum ve kuruluştaki görev ve faaliyet alanlarıyla ilgili konularda doğrudan doğruya veya dolaylı olarak görev </a:t>
            </a:r>
            <a:r>
              <a:rPr lang="tr-TR" altLang="tr-TR" dirty="0">
                <a:solidFill>
                  <a:srgbClr val="0C788E"/>
                </a:solidFill>
              </a:rPr>
              <a:t>ve iş alamazlar, taahhüde giremezler, komisyonculuk ve temsilcilik yapamazlar</a:t>
            </a:r>
            <a:r>
              <a:rPr lang="tr-TR" altLang="tr-TR" dirty="0"/>
              <a:t>.”</a:t>
            </a:r>
            <a:endParaRPr lang="tr-TR" altLang="tr-TR" i="1" dirty="0"/>
          </a:p>
          <a:p>
            <a:endParaRPr lang="tr-TR" dirty="0"/>
          </a:p>
        </p:txBody>
      </p:sp>
    </p:spTree>
    <p:extLst>
      <p:ext uri="{BB962C8B-B14F-4D97-AF65-F5344CB8AC3E}">
        <p14:creationId xmlns:p14="http://schemas.microsoft.com/office/powerpoint/2010/main" val="2036958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09600" y="1640114"/>
            <a:ext cx="10972800" cy="4934422"/>
          </a:xfrm>
        </p:spPr>
        <p:txBody>
          <a:bodyPr/>
          <a:lstStyle/>
          <a:p>
            <a:pPr marL="0" indent="0">
              <a:buFontTx/>
              <a:buNone/>
              <a:defRPr/>
            </a:pPr>
            <a:r>
              <a:rPr lang="tr-TR" altLang="tr-TR" b="1" dirty="0">
                <a:solidFill>
                  <a:srgbClr val="C00000"/>
                </a:solidFill>
              </a:rPr>
              <a:t>2.  İkinci Bir İşte Çalışma</a:t>
            </a:r>
          </a:p>
          <a:p>
            <a:pPr marL="0" indent="0">
              <a:buFontTx/>
              <a:buNone/>
              <a:defRPr/>
            </a:pPr>
            <a:endParaRPr lang="tr-TR" altLang="tr-TR" dirty="0"/>
          </a:p>
          <a:p>
            <a:pPr>
              <a:defRPr/>
            </a:pPr>
            <a:r>
              <a:rPr lang="tr-TR" altLang="tr-TR" i="1" dirty="0">
                <a:solidFill>
                  <a:schemeClr val="accent3">
                    <a:lumMod val="50000"/>
                  </a:schemeClr>
                </a:solidFill>
              </a:rPr>
              <a:t>““Memurlar Türk Ticaret Kanununa göre (tacir) veya (esnaf ) sayılmalarını gerektirecek bir faaliyette bulunamaz, ticaret ve sanayi müesseselerinde görev alamaz, ticari mümessil veya ticari vekil veya kolektif şirketlerde ortak veya komandit şirkette komandite ortak olamazlar. (Görevli oldukları kurumların iştiraklerinde kurumlarını temsilen alacakları görevler hariç)...” (</a:t>
            </a:r>
            <a:r>
              <a:rPr lang="tr-TR" altLang="tr-TR" i="1" dirty="0" err="1">
                <a:solidFill>
                  <a:schemeClr val="accent3">
                    <a:lumMod val="50000"/>
                  </a:schemeClr>
                </a:solidFill>
              </a:rPr>
              <a:t>md.</a:t>
            </a:r>
            <a:r>
              <a:rPr lang="tr-TR" altLang="tr-TR" i="1" dirty="0">
                <a:solidFill>
                  <a:schemeClr val="accent3">
                    <a:lumMod val="50000"/>
                  </a:schemeClr>
                </a:solidFill>
              </a:rPr>
              <a:t> 28</a:t>
            </a:r>
            <a:r>
              <a:rPr lang="tr-TR" altLang="tr-TR" dirty="0">
                <a:solidFill>
                  <a:schemeClr val="accent3">
                    <a:lumMod val="50000"/>
                  </a:schemeClr>
                </a:solidFill>
              </a:rPr>
              <a:t>)</a:t>
            </a:r>
          </a:p>
          <a:p>
            <a:endParaRPr lang="tr-TR" dirty="0"/>
          </a:p>
        </p:txBody>
      </p:sp>
    </p:spTree>
    <p:extLst>
      <p:ext uri="{BB962C8B-B14F-4D97-AF65-F5344CB8AC3E}">
        <p14:creationId xmlns:p14="http://schemas.microsoft.com/office/powerpoint/2010/main" val="756528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15 Resim Yer Tutucusu" descr="Hediye alma.jpg"/>
          <p:cNvPicPr>
            <a:picLocks noGrp="1" noChangeAspect="1"/>
          </p:cNvPicPr>
          <p:nvPr>
            <p:ph idx="1"/>
          </p:nvPr>
        </p:nvPicPr>
        <p:blipFill>
          <a:blip r:embed="rId2" cstate="print">
            <a:extLst>
              <a:ext uri="{28A0092B-C50C-407E-A947-70E740481C1C}">
                <a14:useLocalDpi xmlns:a14="http://schemas.microsoft.com/office/drawing/2010/main" val="0"/>
              </a:ext>
            </a:extLst>
          </a:blip>
          <a:srcRect t="25912" b="7567"/>
          <a:stretch>
            <a:fillRect/>
          </a:stretch>
        </p:blipFill>
        <p:spPr>
          <a:xfrm>
            <a:off x="3556000" y="943201"/>
            <a:ext cx="5119794" cy="4744813"/>
          </a:xfrm>
        </p:spPr>
      </p:pic>
      <p:sp>
        <p:nvSpPr>
          <p:cNvPr id="5" name="Dikdörtgen 4"/>
          <p:cNvSpPr/>
          <p:nvPr/>
        </p:nvSpPr>
        <p:spPr>
          <a:xfrm>
            <a:off x="4403211" y="5688014"/>
            <a:ext cx="3425372" cy="707886"/>
          </a:xfrm>
          <a:prstGeom prst="rect">
            <a:avLst/>
          </a:prstGeom>
        </p:spPr>
        <p:txBody>
          <a:bodyPr wrap="square">
            <a:spAutoFit/>
          </a:bodyPr>
          <a:lstStyle/>
          <a:p>
            <a:pPr algn="ctr"/>
            <a:r>
              <a:rPr lang="tr-TR" altLang="tr-TR" sz="4000" b="1" dirty="0">
                <a:solidFill>
                  <a:srgbClr val="C00000"/>
                </a:solidFill>
              </a:rPr>
              <a:t>HEDİYE AL-MA</a:t>
            </a:r>
            <a:endParaRPr lang="tr-TR" sz="4000" b="1" dirty="0">
              <a:solidFill>
                <a:srgbClr val="C00000"/>
              </a:solidFill>
            </a:endParaRPr>
          </a:p>
        </p:txBody>
      </p:sp>
    </p:spTree>
    <p:extLst>
      <p:ext uri="{BB962C8B-B14F-4D97-AF65-F5344CB8AC3E}">
        <p14:creationId xmlns:p14="http://schemas.microsoft.com/office/powerpoint/2010/main" val="685442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altLang="tr-TR" b="1" dirty="0">
                <a:solidFill>
                  <a:srgbClr val="0070C0"/>
                </a:solidFill>
              </a:rPr>
              <a:t>Hediye Alma</a:t>
            </a:r>
            <a:endParaRPr lang="tr-TR" b="1" dirty="0"/>
          </a:p>
        </p:txBody>
      </p:sp>
      <p:sp>
        <p:nvSpPr>
          <p:cNvPr id="3" name="İçerik Yer Tutucusu 2"/>
          <p:cNvSpPr>
            <a:spLocks noGrp="1"/>
          </p:cNvSpPr>
          <p:nvPr>
            <p:ph idx="1"/>
          </p:nvPr>
        </p:nvSpPr>
        <p:spPr/>
        <p:txBody>
          <a:bodyPr/>
          <a:lstStyle/>
          <a:p>
            <a:pPr algn="just"/>
            <a:r>
              <a:rPr lang="tr-TR" altLang="tr-TR" dirty="0"/>
              <a:t>Kamu görevlilerinin hediye almaması, kamu görevlisine hediye verilmemesi ve görev sebebiyle çıkar sağlanmaması temel ilkedir.</a:t>
            </a:r>
          </a:p>
          <a:p>
            <a:pPr algn="just"/>
            <a:r>
              <a:rPr lang="tr-TR" altLang="tr-TR" b="1" dirty="0">
                <a:solidFill>
                  <a:srgbClr val="C00000"/>
                </a:solidFill>
              </a:rPr>
              <a:t>Kamu görevlisinin tarafsızlığını, performansını, kararını veya görevini yapmasını etkileyen veya etkileme ihtimali bulunan ve doğrudan ya da dolaylı olarak kabul edilen her türlü eşya ve menfaat hediye kapsamındadır. </a:t>
            </a:r>
            <a:endParaRPr lang="tr-TR" altLang="tr-TR" b="1" dirty="0" smtClean="0">
              <a:solidFill>
                <a:srgbClr val="C00000"/>
              </a:solidFill>
            </a:endParaRPr>
          </a:p>
          <a:p>
            <a:pPr algn="just"/>
            <a:r>
              <a:rPr lang="tr-TR" altLang="tr-TR" b="1" dirty="0" smtClean="0">
                <a:solidFill>
                  <a:srgbClr val="0070C0"/>
                </a:solidFill>
              </a:rPr>
              <a:t>Hediyenin </a:t>
            </a:r>
            <a:r>
              <a:rPr lang="tr-TR" altLang="tr-TR" b="1" dirty="0">
                <a:solidFill>
                  <a:srgbClr val="0070C0"/>
                </a:solidFill>
              </a:rPr>
              <a:t>ekonomik değerinin olup olmaması önemli değildir.</a:t>
            </a:r>
          </a:p>
          <a:p>
            <a:endParaRPr lang="tr-TR" dirty="0"/>
          </a:p>
        </p:txBody>
      </p:sp>
    </p:spTree>
    <p:extLst>
      <p:ext uri="{BB962C8B-B14F-4D97-AF65-F5344CB8AC3E}">
        <p14:creationId xmlns:p14="http://schemas.microsoft.com/office/powerpoint/2010/main" val="3250323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82171" y="2841171"/>
            <a:ext cx="10972800" cy="1066800"/>
          </a:xfrm>
        </p:spPr>
        <p:txBody>
          <a:bodyPr/>
          <a:lstStyle/>
          <a:p>
            <a:pPr algn="ctr"/>
            <a:r>
              <a:rPr lang="tr-TR" altLang="tr-TR" b="1" dirty="0">
                <a:solidFill>
                  <a:srgbClr val="0070C0"/>
                </a:solidFill>
              </a:rPr>
              <a:t>Hangi Hediyeler Alınabilir, Hangileri Alınamaz?</a:t>
            </a:r>
            <a:endParaRPr lang="tr-TR" dirty="0"/>
          </a:p>
        </p:txBody>
      </p:sp>
    </p:spTree>
    <p:extLst>
      <p:ext uri="{BB962C8B-B14F-4D97-AF65-F5344CB8AC3E}">
        <p14:creationId xmlns:p14="http://schemas.microsoft.com/office/powerpoint/2010/main" val="2397991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09600" y="1273338"/>
            <a:ext cx="10972800" cy="976086"/>
          </a:xfrm>
        </p:spPr>
        <p:txBody>
          <a:bodyPr>
            <a:normAutofit fontScale="90000"/>
          </a:bodyPr>
          <a:lstStyle/>
          <a:p>
            <a:pPr algn="ctr"/>
            <a:r>
              <a:rPr lang="tr-TR" altLang="tr-TR" sz="3100" b="1" dirty="0">
                <a:solidFill>
                  <a:srgbClr val="0070C0"/>
                </a:solidFill>
              </a:rPr>
              <a:t>Yönetmelikte, hediye alma yasağının istisnaları sayılmaktadır. Buna göre aşağıda belirtilenler hediye alma yasağı kapsamı dışındadır:</a:t>
            </a:r>
            <a:r>
              <a:rPr lang="tr-TR" altLang="tr-TR" b="1" dirty="0"/>
              <a:t/>
            </a:r>
            <a:br>
              <a:rPr lang="tr-TR" altLang="tr-TR" b="1" dirty="0"/>
            </a:br>
            <a:endParaRPr lang="tr-TR" b="1" dirty="0"/>
          </a:p>
        </p:txBody>
      </p:sp>
      <p:sp>
        <p:nvSpPr>
          <p:cNvPr id="3" name="İçerik Yer Tutucusu 2"/>
          <p:cNvSpPr>
            <a:spLocks noGrp="1"/>
          </p:cNvSpPr>
          <p:nvPr>
            <p:ph idx="1"/>
          </p:nvPr>
        </p:nvSpPr>
        <p:spPr/>
        <p:txBody>
          <a:bodyPr>
            <a:normAutofit/>
          </a:bodyPr>
          <a:lstStyle/>
          <a:p>
            <a:pPr marL="624078" indent="-514350" algn="just">
              <a:buFont typeface="+mj-lt"/>
              <a:buAutoNum type="arabicPeriod"/>
            </a:pPr>
            <a:r>
              <a:rPr lang="tr-TR" altLang="tr-TR" b="1" dirty="0" smtClean="0"/>
              <a:t>Görev </a:t>
            </a:r>
            <a:r>
              <a:rPr lang="tr-TR" altLang="tr-TR" b="1" dirty="0"/>
              <a:t>yapılan kuruma katkı anlamına gelen, kurum hizmetlerinin hukuka uygun yürütülmesini etkilemeyecek olan ve kamu hizmetine tahsis edilmek, kurumun </a:t>
            </a:r>
            <a:r>
              <a:rPr lang="tr-TR" altLang="tr-TR" b="1" dirty="0">
                <a:solidFill>
                  <a:srgbClr val="C00000"/>
                </a:solidFill>
              </a:rPr>
              <a:t>demirbaş listesine kaydedilmek </a:t>
            </a:r>
            <a:r>
              <a:rPr lang="tr-TR" altLang="tr-TR" b="1" dirty="0"/>
              <a:t>ve </a:t>
            </a:r>
            <a:r>
              <a:rPr lang="tr-TR" altLang="tr-TR" b="1" dirty="0">
                <a:solidFill>
                  <a:srgbClr val="C00000"/>
                </a:solidFill>
              </a:rPr>
              <a:t>kamuoyuna açıklanmak koşuluyla </a:t>
            </a:r>
            <a:r>
              <a:rPr lang="tr-TR" altLang="tr-TR" b="1" dirty="0"/>
              <a:t>alınanlar ile kurum ve kuruluşlara yapılan </a:t>
            </a:r>
            <a:r>
              <a:rPr lang="tr-TR" altLang="tr-TR" b="1" dirty="0" smtClean="0"/>
              <a:t>bağışlar</a:t>
            </a:r>
          </a:p>
          <a:p>
            <a:pPr marL="624078" indent="-514350" algn="just">
              <a:buFont typeface="+mj-lt"/>
              <a:buAutoNum type="arabicPeriod"/>
            </a:pPr>
            <a:r>
              <a:rPr lang="tr-TR" altLang="tr-TR" b="1" dirty="0" smtClean="0">
                <a:solidFill>
                  <a:srgbClr val="0070C0"/>
                </a:solidFill>
              </a:rPr>
              <a:t> </a:t>
            </a:r>
            <a:r>
              <a:rPr lang="tr-TR" altLang="tr-TR" b="1" dirty="0"/>
              <a:t>Kitap, dergi, makale, kaset, takvim, cd veya buna benzer nitelikte olanlar, </a:t>
            </a:r>
            <a:endParaRPr lang="tr-TR" altLang="tr-TR" b="1" dirty="0" smtClean="0"/>
          </a:p>
          <a:p>
            <a:pPr marL="624078" indent="-514350" algn="just">
              <a:buFont typeface="+mj-lt"/>
              <a:buAutoNum type="arabicPeriod"/>
            </a:pPr>
            <a:r>
              <a:rPr lang="tr-TR" altLang="tr-TR" b="1" dirty="0" smtClean="0"/>
              <a:t>Halka </a:t>
            </a:r>
            <a:r>
              <a:rPr lang="tr-TR" altLang="tr-TR" b="1" dirty="0"/>
              <a:t>açık yarışmalarda, kampanyalarda veya etkinliklerde kazanılan ödül veya hediyeler,</a:t>
            </a:r>
          </a:p>
        </p:txBody>
      </p:sp>
    </p:spTree>
    <p:extLst>
      <p:ext uri="{BB962C8B-B14F-4D97-AF65-F5344CB8AC3E}">
        <p14:creationId xmlns:p14="http://schemas.microsoft.com/office/powerpoint/2010/main" val="3127578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marL="624078" indent="-514350" algn="just">
              <a:buFont typeface="+mj-lt"/>
              <a:buAutoNum type="arabicPeriod" startAt="4"/>
            </a:pPr>
            <a:r>
              <a:rPr lang="tr-TR" altLang="tr-TR" b="1" dirty="0" smtClean="0"/>
              <a:t>Herkese </a:t>
            </a:r>
            <a:r>
              <a:rPr lang="tr-TR" altLang="tr-TR" b="1" dirty="0"/>
              <a:t>açık konferans, sempozyum, forum, panel, yemek, resepsiyon veya buna benzer etkinliklerde verilen hatıra niteliğindeki hediyeler, </a:t>
            </a:r>
            <a:endParaRPr lang="tr-TR" altLang="tr-TR" b="1" dirty="0" smtClean="0"/>
          </a:p>
          <a:p>
            <a:pPr marL="624078" indent="-514350" algn="just">
              <a:buFont typeface="+mj-lt"/>
              <a:buAutoNum type="arabicPeriod" startAt="4"/>
            </a:pPr>
            <a:r>
              <a:rPr lang="tr-TR" altLang="tr-TR" b="1" dirty="0" smtClean="0"/>
              <a:t>Tanıtım </a:t>
            </a:r>
            <a:r>
              <a:rPr lang="tr-TR" altLang="tr-TR" b="1" dirty="0"/>
              <a:t>amacına yönelik, herkese dağıtılan ve sembolik değeri bulunan reklam ve el sanatları ürünleri, </a:t>
            </a:r>
            <a:endParaRPr lang="tr-TR" altLang="tr-TR" b="1" dirty="0" smtClean="0"/>
          </a:p>
          <a:p>
            <a:pPr marL="624078" indent="-514350" algn="just">
              <a:buFont typeface="+mj-lt"/>
              <a:buAutoNum type="arabicPeriod" startAt="4"/>
            </a:pPr>
            <a:r>
              <a:rPr lang="tr-TR" altLang="tr-TR" b="1" dirty="0" smtClean="0"/>
              <a:t>Finans </a:t>
            </a:r>
            <a:r>
              <a:rPr lang="tr-TR" altLang="tr-TR" b="1" dirty="0"/>
              <a:t>kurumlarından piyasa koşullarına göre alınan krediler.</a:t>
            </a:r>
          </a:p>
          <a:p>
            <a:endParaRPr lang="tr-TR" dirty="0"/>
          </a:p>
        </p:txBody>
      </p:sp>
    </p:spTree>
    <p:extLst>
      <p:ext uri="{BB962C8B-B14F-4D97-AF65-F5344CB8AC3E}">
        <p14:creationId xmlns:p14="http://schemas.microsoft.com/office/powerpoint/2010/main" val="2874006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pPr algn="ctr"/>
            <a:r>
              <a:rPr lang="tr-TR" altLang="tr-TR" b="1" dirty="0" smtClean="0">
                <a:solidFill>
                  <a:srgbClr val="0070C0"/>
                </a:solidFill>
              </a:rPr>
              <a:t>Aşağıda Belirtilenler İse Hediye Alma Yasağı Kapsamındadır, Yani Alınamaz:</a:t>
            </a:r>
            <a:endParaRPr lang="tr-TR" b="1" dirty="0"/>
          </a:p>
        </p:txBody>
      </p:sp>
      <p:sp>
        <p:nvSpPr>
          <p:cNvPr id="3" name="İçerik Yer Tutucusu 2"/>
          <p:cNvSpPr>
            <a:spLocks noGrp="1"/>
          </p:cNvSpPr>
          <p:nvPr>
            <p:ph idx="1"/>
          </p:nvPr>
        </p:nvSpPr>
        <p:spPr/>
        <p:txBody>
          <a:bodyPr>
            <a:normAutofit lnSpcReduction="10000"/>
          </a:bodyPr>
          <a:lstStyle/>
          <a:p>
            <a:pPr marL="624078" indent="-514350" algn="just">
              <a:buFont typeface="+mj-lt"/>
              <a:buAutoNum type="arabicPeriod"/>
            </a:pPr>
            <a:r>
              <a:rPr lang="tr-TR" altLang="tr-TR" b="1" dirty="0" smtClean="0"/>
              <a:t>Görev </a:t>
            </a:r>
            <a:r>
              <a:rPr lang="tr-TR" altLang="tr-TR" b="1" dirty="0"/>
              <a:t>yapılan kurumla iş, hizmet veya çıkar ilişkisi içinde bulunanlardan alınan karşılama, veda ve kutlama hediyeleri, burs, seyahat, ücretsiz konaklama ve hediye </a:t>
            </a:r>
            <a:r>
              <a:rPr lang="tr-TR" altLang="tr-TR" b="1" dirty="0" smtClean="0"/>
              <a:t>çekleri,</a:t>
            </a:r>
          </a:p>
          <a:p>
            <a:pPr marL="624078" indent="-514350" algn="just">
              <a:buFont typeface="+mj-lt"/>
              <a:buAutoNum type="arabicPeriod"/>
            </a:pPr>
            <a:r>
              <a:rPr lang="tr-TR" altLang="tr-TR" b="1" dirty="0" smtClean="0"/>
              <a:t>Taşınır </a:t>
            </a:r>
            <a:r>
              <a:rPr lang="tr-TR" altLang="tr-TR" b="1" dirty="0"/>
              <a:t>veya taşınmaz mal veya hizmet satın alırken, satarken veya kiralarken piyasa fiyatına göre makul olmayan bedeller üzerinden yapılan işlemler, </a:t>
            </a:r>
            <a:endParaRPr lang="tr-TR" altLang="tr-TR" b="1" dirty="0" smtClean="0"/>
          </a:p>
          <a:p>
            <a:pPr marL="624078" indent="-514350" algn="just">
              <a:buFont typeface="+mj-lt"/>
              <a:buAutoNum type="arabicPeriod"/>
            </a:pPr>
            <a:r>
              <a:rPr lang="tr-TR" altLang="tr-TR" b="1" dirty="0" smtClean="0"/>
              <a:t>Hizmetten </a:t>
            </a:r>
            <a:r>
              <a:rPr lang="tr-TR" altLang="tr-TR" b="1" dirty="0"/>
              <a:t>yararlananların vereceği her türlü eşya, giysi, takı veya gıda türü hediyeler, </a:t>
            </a:r>
            <a:endParaRPr lang="tr-TR" altLang="tr-TR" b="1" dirty="0" smtClean="0"/>
          </a:p>
          <a:p>
            <a:pPr marL="624078" indent="-514350" algn="just">
              <a:buFont typeface="+mj-lt"/>
              <a:buAutoNum type="arabicPeriod"/>
            </a:pPr>
            <a:r>
              <a:rPr lang="tr-TR" altLang="tr-TR" b="1" dirty="0" smtClean="0"/>
              <a:t>Görev </a:t>
            </a:r>
            <a:r>
              <a:rPr lang="tr-TR" altLang="tr-TR" b="1" dirty="0"/>
              <a:t>yapılan kurumla iş veya hizmet ilişkisi içinde olanlardan alınan borç ve krediler. </a:t>
            </a:r>
          </a:p>
          <a:p>
            <a:endParaRPr lang="tr-TR" dirty="0"/>
          </a:p>
        </p:txBody>
      </p:sp>
    </p:spTree>
    <p:extLst>
      <p:ext uri="{BB962C8B-B14F-4D97-AF65-F5344CB8AC3E}">
        <p14:creationId xmlns:p14="http://schemas.microsoft.com/office/powerpoint/2010/main" val="1228562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pPr algn="ctr"/>
            <a:r>
              <a:rPr lang="tr-TR" altLang="tr-TR" b="1" dirty="0">
                <a:solidFill>
                  <a:srgbClr val="0070C0"/>
                </a:solidFill>
              </a:rPr>
              <a:t>Hediye alıp almama konusunda şüpheye düşülürse ne yapılabilir? </a:t>
            </a:r>
            <a:endParaRPr lang="tr-TR" b="1" dirty="0"/>
          </a:p>
        </p:txBody>
      </p:sp>
      <p:sp>
        <p:nvSpPr>
          <p:cNvPr id="3" name="İçerik Yer Tutucusu 2"/>
          <p:cNvSpPr>
            <a:spLocks noGrp="1"/>
          </p:cNvSpPr>
          <p:nvPr>
            <p:ph idx="1"/>
          </p:nvPr>
        </p:nvSpPr>
        <p:spPr/>
        <p:txBody>
          <a:bodyPr/>
          <a:lstStyle/>
          <a:p>
            <a:r>
              <a:rPr lang="tr-TR" altLang="tr-TR" b="1" dirty="0">
                <a:solidFill>
                  <a:srgbClr val="FF0000"/>
                </a:solidFill>
              </a:rPr>
              <a:t>Kamu görevlisi olmasaydım ya da işgal ettiğim makam ve mevkide bulunmasaydım, bu hediye yine de bana verilecek miydi?</a:t>
            </a:r>
          </a:p>
          <a:p>
            <a:endParaRPr lang="tr-TR" altLang="tr-TR" dirty="0"/>
          </a:p>
          <a:p>
            <a:pPr>
              <a:buFontTx/>
              <a:buNone/>
            </a:pPr>
            <a:endParaRPr lang="tr-TR" altLang="tr-TR" dirty="0"/>
          </a:p>
          <a:p>
            <a:pPr algn="just"/>
            <a:r>
              <a:rPr lang="tr-TR" altLang="tr-TR" dirty="0"/>
              <a:t>Teklif edilen hediyenin büyük ya da küçük olması, maddi değerinin bulunup bulunmaması önemli değildir. Bir kamu görevlisi maddi değeri büyük olan bir hediyeden etkilenmeyebilir, başka birisi değersiz gibi görülen bir hediyeden etkilenebilir </a:t>
            </a:r>
          </a:p>
        </p:txBody>
      </p:sp>
    </p:spTree>
    <p:extLst>
      <p:ext uri="{BB962C8B-B14F-4D97-AF65-F5344CB8AC3E}">
        <p14:creationId xmlns:p14="http://schemas.microsoft.com/office/powerpoint/2010/main" val="2446477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pPr algn="ctr"/>
            <a:r>
              <a:rPr lang="tr-TR" altLang="tr-TR" b="1" dirty="0">
                <a:solidFill>
                  <a:srgbClr val="0070C0"/>
                </a:solidFill>
              </a:rPr>
              <a:t>Kamu Kaynaklarını Kullanarak </a:t>
            </a:r>
            <a:br>
              <a:rPr lang="tr-TR" altLang="tr-TR" b="1" dirty="0">
                <a:solidFill>
                  <a:srgbClr val="0070C0"/>
                </a:solidFill>
              </a:rPr>
            </a:br>
            <a:r>
              <a:rPr lang="tr-TR" altLang="tr-TR" b="1" dirty="0">
                <a:solidFill>
                  <a:srgbClr val="0070C0"/>
                </a:solidFill>
              </a:rPr>
              <a:t>Hediye Verme </a:t>
            </a:r>
            <a:endParaRPr lang="tr-TR" b="1" dirty="0"/>
          </a:p>
        </p:txBody>
      </p:sp>
      <p:sp>
        <p:nvSpPr>
          <p:cNvPr id="3" name="İçerik Yer Tutucusu 2"/>
          <p:cNvSpPr>
            <a:spLocks noGrp="1"/>
          </p:cNvSpPr>
          <p:nvPr>
            <p:ph idx="1"/>
          </p:nvPr>
        </p:nvSpPr>
        <p:spPr>
          <a:xfrm>
            <a:off x="609600" y="2583542"/>
            <a:ext cx="10972800" cy="3990993"/>
          </a:xfrm>
        </p:spPr>
        <p:txBody>
          <a:bodyPr/>
          <a:lstStyle/>
          <a:p>
            <a:pPr algn="just"/>
            <a:r>
              <a:rPr lang="tr-TR" altLang="tr-TR" dirty="0"/>
              <a:t>Kamu görevlileri, </a:t>
            </a:r>
            <a:r>
              <a:rPr lang="tr-TR" altLang="tr-TR" b="1" dirty="0">
                <a:solidFill>
                  <a:srgbClr val="C00000"/>
                </a:solidFill>
              </a:rPr>
              <a:t>kamu kaynaklarını kullanarak hediye veremez</a:t>
            </a:r>
            <a:r>
              <a:rPr lang="tr-TR" altLang="tr-TR" dirty="0"/>
              <a:t>, </a:t>
            </a:r>
            <a:endParaRPr lang="tr-TR" altLang="tr-TR" dirty="0" smtClean="0"/>
          </a:p>
          <a:p>
            <a:pPr algn="just"/>
            <a:r>
              <a:rPr lang="tr-TR" altLang="tr-TR" dirty="0" smtClean="0"/>
              <a:t>Resmi </a:t>
            </a:r>
            <a:r>
              <a:rPr lang="tr-TR" altLang="tr-TR" dirty="0"/>
              <a:t>gün, tören ve bayramlar dışında, hiçbir gerçek veya tüzel kişiye çelenk veya çiçek gönderemezler; </a:t>
            </a:r>
            <a:endParaRPr lang="tr-TR" altLang="tr-TR" dirty="0" smtClean="0"/>
          </a:p>
          <a:p>
            <a:pPr algn="just"/>
            <a:r>
              <a:rPr lang="tr-TR" altLang="tr-TR" dirty="0" smtClean="0"/>
              <a:t>Görev </a:t>
            </a:r>
            <a:r>
              <a:rPr lang="tr-TR" altLang="tr-TR" dirty="0"/>
              <a:t>ve hizmetle ilgisi olmayan kutlama, duyuru ve anma ilanları veremezler. </a:t>
            </a:r>
          </a:p>
          <a:p>
            <a:endParaRPr lang="tr-TR" dirty="0"/>
          </a:p>
        </p:txBody>
      </p:sp>
    </p:spTree>
    <p:extLst>
      <p:ext uri="{BB962C8B-B14F-4D97-AF65-F5344CB8AC3E}">
        <p14:creationId xmlns:p14="http://schemas.microsoft.com/office/powerpoint/2010/main" val="1837635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09600" y="693057"/>
            <a:ext cx="10972800" cy="1066800"/>
          </a:xfrm>
        </p:spPr>
        <p:txBody>
          <a:bodyPr>
            <a:normAutofit/>
          </a:bodyPr>
          <a:lstStyle/>
          <a:p>
            <a:pPr algn="ctr"/>
            <a:r>
              <a:rPr lang="tr-TR" altLang="tr-TR" sz="2800" b="1" dirty="0">
                <a:solidFill>
                  <a:srgbClr val="0070C0"/>
                </a:solidFill>
              </a:rPr>
              <a:t>KAMU YÖNETİMİNDE ETİK DIŞI DAVRANIŞLAR VE TÜRLERİ</a:t>
            </a:r>
            <a:endParaRPr lang="tr-TR" sz="2800" dirty="0"/>
          </a:p>
        </p:txBody>
      </p:sp>
      <p:sp>
        <p:nvSpPr>
          <p:cNvPr id="3" name="İçerik Yer Tutucusu 2"/>
          <p:cNvSpPr>
            <a:spLocks noGrp="1"/>
          </p:cNvSpPr>
          <p:nvPr>
            <p:ph sz="half" idx="1"/>
          </p:nvPr>
        </p:nvSpPr>
        <p:spPr/>
        <p:txBody>
          <a:bodyPr/>
          <a:lstStyle/>
          <a:p>
            <a:pPr marL="624078" indent="-514350" algn="just">
              <a:buFont typeface="+mj-lt"/>
              <a:buAutoNum type="arabicPeriod"/>
            </a:pPr>
            <a:r>
              <a:rPr lang="tr-TR" altLang="tr-TR" b="1" dirty="0" smtClean="0">
                <a:solidFill>
                  <a:schemeClr val="accent2">
                    <a:lumMod val="50000"/>
                  </a:schemeClr>
                </a:solidFill>
              </a:rPr>
              <a:t>Yolsuzluk, </a:t>
            </a:r>
          </a:p>
          <a:p>
            <a:pPr marL="624078" indent="-514350" algn="just">
              <a:buFont typeface="+mj-lt"/>
              <a:buAutoNum type="arabicPeriod"/>
            </a:pPr>
            <a:r>
              <a:rPr lang="tr-TR" altLang="tr-TR" b="1" dirty="0" smtClean="0">
                <a:solidFill>
                  <a:srgbClr val="C00000"/>
                </a:solidFill>
              </a:rPr>
              <a:t>Rüşvet, </a:t>
            </a:r>
          </a:p>
          <a:p>
            <a:pPr marL="624078" indent="-514350" algn="just">
              <a:buFont typeface="+mj-lt"/>
              <a:buAutoNum type="arabicPeriod"/>
            </a:pPr>
            <a:r>
              <a:rPr lang="tr-TR" altLang="tr-TR" b="1" dirty="0" smtClean="0">
                <a:solidFill>
                  <a:schemeClr val="accent2">
                    <a:lumMod val="50000"/>
                  </a:schemeClr>
                </a:solidFill>
              </a:rPr>
              <a:t>Haksız Mal Edinme, </a:t>
            </a:r>
          </a:p>
          <a:p>
            <a:pPr marL="624078" indent="-514350" algn="just">
              <a:buFont typeface="+mj-lt"/>
              <a:buAutoNum type="arabicPeriod"/>
            </a:pPr>
            <a:r>
              <a:rPr lang="tr-TR" altLang="tr-TR" b="1" dirty="0" smtClean="0">
                <a:solidFill>
                  <a:srgbClr val="C00000"/>
                </a:solidFill>
              </a:rPr>
              <a:t>İrtikap (Kötü İş Yapma, Kötülük Etme), </a:t>
            </a:r>
          </a:p>
          <a:p>
            <a:pPr marL="624078" indent="-514350" algn="just">
              <a:buFont typeface="+mj-lt"/>
              <a:buAutoNum type="arabicPeriod"/>
            </a:pPr>
            <a:r>
              <a:rPr lang="tr-TR" altLang="tr-TR" b="1" dirty="0" smtClean="0">
                <a:solidFill>
                  <a:schemeClr val="accent2">
                    <a:lumMod val="50000"/>
                  </a:schemeClr>
                </a:solidFill>
              </a:rPr>
              <a:t>İhtilas (Aşırma), </a:t>
            </a:r>
          </a:p>
          <a:p>
            <a:pPr marL="624078" indent="-514350" algn="just">
              <a:buFont typeface="+mj-lt"/>
              <a:buAutoNum type="arabicPeriod"/>
            </a:pPr>
            <a:r>
              <a:rPr lang="tr-TR" altLang="tr-TR" b="1" dirty="0" smtClean="0">
                <a:solidFill>
                  <a:srgbClr val="C00000"/>
                </a:solidFill>
              </a:rPr>
              <a:t>Zimmete Para Geçirme, </a:t>
            </a:r>
          </a:p>
          <a:p>
            <a:pPr marL="624078" indent="-514350" algn="just">
              <a:buFont typeface="+mj-lt"/>
              <a:buAutoNum type="arabicPeriod"/>
            </a:pPr>
            <a:r>
              <a:rPr lang="tr-TR" altLang="tr-TR" b="1" dirty="0" smtClean="0">
                <a:solidFill>
                  <a:schemeClr val="accent2">
                    <a:lumMod val="50000"/>
                  </a:schemeClr>
                </a:solidFill>
              </a:rPr>
              <a:t>Kaçakçılık,  </a:t>
            </a:r>
          </a:p>
          <a:p>
            <a:pPr marL="624078" indent="-514350" algn="just">
              <a:buFont typeface="+mj-lt"/>
              <a:buAutoNum type="arabicPeriod"/>
            </a:pPr>
            <a:r>
              <a:rPr lang="tr-TR" altLang="tr-TR" b="1" dirty="0" smtClean="0">
                <a:solidFill>
                  <a:srgbClr val="C00000"/>
                </a:solidFill>
              </a:rPr>
              <a:t>İhaleye Fesat Karıştırma, </a:t>
            </a:r>
          </a:p>
          <a:p>
            <a:pPr marL="624078" indent="-514350" algn="just">
              <a:buFont typeface="+mj-lt"/>
              <a:buAutoNum type="arabicPeriod"/>
            </a:pPr>
            <a:r>
              <a:rPr lang="tr-TR" altLang="tr-TR" b="1" dirty="0" smtClean="0">
                <a:solidFill>
                  <a:schemeClr val="accent2">
                    <a:lumMod val="50000"/>
                  </a:schemeClr>
                </a:solidFill>
              </a:rPr>
              <a:t>Görevin Gerektirdiklerini Yapmaktan Kaçınma, </a:t>
            </a:r>
            <a:endParaRPr lang="tr-TR" altLang="tr-TR" b="1" dirty="0">
              <a:solidFill>
                <a:schemeClr val="accent2">
                  <a:lumMod val="50000"/>
                </a:schemeClr>
              </a:solidFill>
            </a:endParaRPr>
          </a:p>
        </p:txBody>
      </p:sp>
      <p:sp>
        <p:nvSpPr>
          <p:cNvPr id="4" name="İçerik Yer Tutucusu 3"/>
          <p:cNvSpPr>
            <a:spLocks noGrp="1"/>
          </p:cNvSpPr>
          <p:nvPr>
            <p:ph sz="half" idx="2"/>
          </p:nvPr>
        </p:nvSpPr>
        <p:spPr/>
        <p:txBody>
          <a:bodyPr/>
          <a:lstStyle/>
          <a:p>
            <a:pPr marL="624078" indent="-514350" algn="just">
              <a:buFont typeface="+mj-lt"/>
              <a:buAutoNum type="arabicPeriod" startAt="10"/>
            </a:pPr>
            <a:r>
              <a:rPr lang="tr-TR" altLang="tr-TR" b="1" dirty="0" smtClean="0">
                <a:solidFill>
                  <a:schemeClr val="accent2">
                    <a:lumMod val="50000"/>
                  </a:schemeClr>
                </a:solidFill>
              </a:rPr>
              <a:t>Yetkiyi Kötüye Kullanma, </a:t>
            </a:r>
          </a:p>
          <a:p>
            <a:pPr marL="624078" indent="-514350" algn="just">
              <a:buFont typeface="+mj-lt"/>
              <a:buAutoNum type="arabicPeriod" startAt="10"/>
            </a:pPr>
            <a:r>
              <a:rPr lang="tr-TR" altLang="tr-TR" b="1" dirty="0" smtClean="0">
                <a:solidFill>
                  <a:srgbClr val="C00000"/>
                </a:solidFill>
              </a:rPr>
              <a:t>Gücün İstismar Edilmesi (Korkutmak Ve İşkence Yapmak), </a:t>
            </a:r>
          </a:p>
          <a:p>
            <a:pPr marL="624078" indent="-514350" algn="just">
              <a:buFont typeface="+mj-lt"/>
              <a:buAutoNum type="arabicPeriod" startAt="10"/>
            </a:pPr>
            <a:r>
              <a:rPr lang="tr-TR" altLang="tr-TR" b="1" dirty="0" smtClean="0">
                <a:solidFill>
                  <a:schemeClr val="accent2">
                    <a:lumMod val="50000"/>
                  </a:schemeClr>
                </a:solidFill>
              </a:rPr>
              <a:t>Kayırmacılık Ve Ayrımcılık Yapmak, </a:t>
            </a:r>
          </a:p>
          <a:p>
            <a:pPr marL="624078" indent="-514350" algn="just">
              <a:buFont typeface="+mj-lt"/>
              <a:buAutoNum type="arabicPeriod" startAt="10"/>
            </a:pPr>
            <a:r>
              <a:rPr lang="tr-TR" altLang="tr-TR" b="1" dirty="0" smtClean="0">
                <a:solidFill>
                  <a:srgbClr val="C00000"/>
                </a:solidFill>
              </a:rPr>
              <a:t>İhmal</a:t>
            </a:r>
            <a:r>
              <a:rPr lang="tr-TR" altLang="tr-TR" b="1" dirty="0" smtClean="0">
                <a:solidFill>
                  <a:schemeClr val="accent2">
                    <a:lumMod val="50000"/>
                  </a:schemeClr>
                </a:solidFill>
              </a:rPr>
              <a:t>, </a:t>
            </a:r>
          </a:p>
          <a:p>
            <a:pPr marL="624078" indent="-514350" algn="just">
              <a:buFont typeface="+mj-lt"/>
              <a:buAutoNum type="arabicPeriod" startAt="10"/>
            </a:pPr>
            <a:r>
              <a:rPr lang="tr-TR" altLang="tr-TR" b="1" dirty="0" smtClean="0">
                <a:solidFill>
                  <a:schemeClr val="accent2">
                    <a:lumMod val="50000"/>
                  </a:schemeClr>
                </a:solidFill>
              </a:rPr>
              <a:t>Yaranma (Dalkavukluk),</a:t>
            </a:r>
          </a:p>
          <a:p>
            <a:pPr marL="624078" indent="-514350" algn="just">
              <a:buFont typeface="+mj-lt"/>
              <a:buAutoNum type="arabicPeriod" startAt="10"/>
            </a:pPr>
            <a:r>
              <a:rPr lang="tr-TR" altLang="tr-TR" b="1" dirty="0" smtClean="0">
                <a:solidFill>
                  <a:srgbClr val="C00000"/>
                </a:solidFill>
              </a:rPr>
              <a:t>Hakaret,</a:t>
            </a:r>
          </a:p>
          <a:p>
            <a:pPr marL="624078" indent="-514350" algn="just">
              <a:buFont typeface="+mj-lt"/>
              <a:buAutoNum type="arabicPeriod" startAt="10"/>
            </a:pPr>
            <a:r>
              <a:rPr lang="tr-TR" altLang="tr-TR" b="1" dirty="0" smtClean="0">
                <a:solidFill>
                  <a:schemeClr val="accent2">
                    <a:lumMod val="50000"/>
                  </a:schemeClr>
                </a:solidFill>
              </a:rPr>
              <a:t> Kötü Alışkanlıklar,</a:t>
            </a:r>
          </a:p>
          <a:p>
            <a:pPr marL="624078" indent="-514350" algn="just">
              <a:buFont typeface="+mj-lt"/>
              <a:buAutoNum type="arabicPeriod" startAt="10"/>
            </a:pPr>
            <a:r>
              <a:rPr lang="tr-TR" altLang="tr-TR" b="1" dirty="0" smtClean="0">
                <a:solidFill>
                  <a:schemeClr val="accent2">
                    <a:lumMod val="50000"/>
                  </a:schemeClr>
                </a:solidFill>
              </a:rPr>
              <a:t> </a:t>
            </a:r>
            <a:r>
              <a:rPr lang="tr-TR" altLang="tr-TR" b="1" dirty="0" smtClean="0">
                <a:solidFill>
                  <a:srgbClr val="C00000"/>
                </a:solidFill>
              </a:rPr>
              <a:t>Dedikodu Ve Aracılar Yoluyla İş Yürütme</a:t>
            </a:r>
          </a:p>
          <a:p>
            <a:pPr marL="109728" indent="0" algn="just">
              <a:buNone/>
            </a:pPr>
            <a:endParaRPr lang="tr-TR" altLang="tr-TR" b="1" dirty="0">
              <a:solidFill>
                <a:srgbClr val="C00000"/>
              </a:solidFill>
            </a:endParaRPr>
          </a:p>
          <a:p>
            <a:pPr marL="109728" indent="0" algn="just">
              <a:buNone/>
            </a:pPr>
            <a:r>
              <a:rPr lang="tr-TR" altLang="tr-TR" b="1" dirty="0" smtClean="0">
                <a:solidFill>
                  <a:srgbClr val="C00000"/>
                </a:solidFill>
              </a:rPr>
              <a:t> </a:t>
            </a:r>
            <a:r>
              <a:rPr lang="tr-TR" altLang="tr-TR" b="1" dirty="0" smtClean="0">
                <a:solidFill>
                  <a:schemeClr val="accent2">
                    <a:lumMod val="50000"/>
                  </a:schemeClr>
                </a:solidFill>
              </a:rPr>
              <a:t>Gibi Eylem Ve Uygulamalar Bulunmaktadır</a:t>
            </a:r>
            <a:endParaRPr lang="tr-TR" b="1" dirty="0">
              <a:solidFill>
                <a:schemeClr val="accent2">
                  <a:lumMod val="50000"/>
                </a:schemeClr>
              </a:solidFill>
            </a:endParaRPr>
          </a:p>
        </p:txBody>
      </p:sp>
    </p:spTree>
    <p:extLst>
      <p:ext uri="{BB962C8B-B14F-4D97-AF65-F5344CB8AC3E}">
        <p14:creationId xmlns:p14="http://schemas.microsoft.com/office/powerpoint/2010/main" val="3819742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altLang="tr-TR" b="1" dirty="0">
                <a:solidFill>
                  <a:srgbClr val="0070C0"/>
                </a:solidFill>
              </a:rPr>
              <a:t>Yasadışı Nüfuz Kullanma </a:t>
            </a:r>
            <a:endParaRPr lang="tr-TR" b="1" dirty="0"/>
          </a:p>
        </p:txBody>
      </p:sp>
      <p:sp>
        <p:nvSpPr>
          <p:cNvPr id="3" name="İçerik Yer Tutucusu 2"/>
          <p:cNvSpPr>
            <a:spLocks noGrp="1"/>
          </p:cNvSpPr>
          <p:nvPr>
            <p:ph idx="1"/>
          </p:nvPr>
        </p:nvSpPr>
        <p:spPr/>
        <p:txBody>
          <a:bodyPr>
            <a:normAutofit fontScale="92500"/>
          </a:bodyPr>
          <a:lstStyle/>
          <a:p>
            <a:pPr algn="just"/>
            <a:r>
              <a:rPr lang="tr-TR" altLang="tr-TR" dirty="0"/>
              <a:t>Açık yasal düzenlemelere rağmen (DMK, </a:t>
            </a:r>
            <a:r>
              <a:rPr lang="tr-TR" altLang="tr-TR" dirty="0" err="1"/>
              <a:t>md.</a:t>
            </a:r>
            <a:r>
              <a:rPr lang="tr-TR" altLang="tr-TR" dirty="0"/>
              <a:t> 10 ve 11), </a:t>
            </a:r>
            <a:r>
              <a:rPr lang="tr-TR" altLang="tr-TR" b="1" dirty="0"/>
              <a:t>üst yöneticiler, zaman zaman astlarından sözlü talimat, emir veya rica biçiminde yasal ve etik olmayan taleplerde bulunabilmektedir</a:t>
            </a:r>
            <a:r>
              <a:rPr lang="tr-TR" altLang="tr-TR" dirty="0"/>
              <a:t>. Söz konusu talepleri yerine getirmeme durumunda, kurum içinde yaptırımlarla (tayin, terfi edememe, olumsuz sicil verme, dışlanma vb.) karşılaşabileceğini düşünen kamu görevlisi, çoğu zaman emri yerine getirmekte, delil ve şahit olmadığı için, sorumluluk emri-ricayı yerine getiren görevlinin üzerine kalmaktadır. </a:t>
            </a:r>
          </a:p>
          <a:p>
            <a:pPr algn="just"/>
            <a:r>
              <a:rPr lang="tr-TR" altLang="tr-TR" dirty="0"/>
              <a:t>Üst düzey yöneticilerin astlarından yasalara aykırı ve etik olmayan taleplerde bulunmamaları, kendisine böyle bir talepte bulunulan kamu görevlilerinin de bunu yerine getirmemesi gerekmektedir</a:t>
            </a:r>
          </a:p>
        </p:txBody>
      </p:sp>
    </p:spTree>
    <p:extLst>
      <p:ext uri="{BB962C8B-B14F-4D97-AF65-F5344CB8AC3E}">
        <p14:creationId xmlns:p14="http://schemas.microsoft.com/office/powerpoint/2010/main" val="1797423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altLang="tr-TR" b="1" dirty="0">
                <a:solidFill>
                  <a:srgbClr val="C00000"/>
                </a:solidFill>
              </a:rPr>
              <a:t>Soru </a:t>
            </a:r>
            <a:r>
              <a:rPr lang="tr-TR" altLang="tr-TR" b="1" dirty="0" smtClean="0">
                <a:solidFill>
                  <a:srgbClr val="C00000"/>
                </a:solidFill>
              </a:rPr>
              <a:t>???</a:t>
            </a:r>
            <a:endParaRPr lang="tr-TR" b="1" dirty="0">
              <a:solidFill>
                <a:srgbClr val="C00000"/>
              </a:solidFill>
            </a:endParaRPr>
          </a:p>
        </p:txBody>
      </p:sp>
      <p:sp>
        <p:nvSpPr>
          <p:cNvPr id="3" name="İçerik Yer Tutucusu 2"/>
          <p:cNvSpPr>
            <a:spLocks noGrp="1"/>
          </p:cNvSpPr>
          <p:nvPr>
            <p:ph idx="1"/>
          </p:nvPr>
        </p:nvSpPr>
        <p:spPr/>
        <p:txBody>
          <a:bodyPr>
            <a:normAutofit fontScale="92500"/>
          </a:bodyPr>
          <a:lstStyle/>
          <a:p>
            <a:pPr algn="just"/>
            <a:r>
              <a:rPr lang="tr-TR" altLang="tr-TR" dirty="0"/>
              <a:t>Mezun durumunda olan bir üniversite öğrencisisiniz. Sınava gözetmen olarak gelen asistan sınav esnasında kitap okumaktadır ve kopya çekilip çekilmediğini önemsememektedir. Sınavda çok yakın arkadaşlarınızda dahil olmak üzere kopya çekmektedirler. Sınav esnasında arkadaşlarınızdan biri eğilerek sizden bir sorunun yanıtını ister. Sizde elinizle bilmediğinizi ima ederek kopya vermezsiniz ayrıca kopyada çekmezsiniz. Bir hafta sonra sınav sonuçları açıklandığında kopya çeken yakın arkadaşlarınız dahil herkesin çan eğrisinden dolayı A ve B almış olduğunu ve normalde B almış olmayı beklerken çan eğrisinden dolayı geçer not alamamış olduğunuzu öğrenirsiniz.</a:t>
            </a:r>
          </a:p>
          <a:p>
            <a:pPr algn="just"/>
            <a:r>
              <a:rPr lang="tr-TR" altLang="tr-TR" b="1" dirty="0"/>
              <a:t>Bu durumu etik açıdan değerlendirin.</a:t>
            </a:r>
          </a:p>
          <a:p>
            <a:endParaRPr lang="tr-TR" dirty="0"/>
          </a:p>
        </p:txBody>
      </p:sp>
    </p:spTree>
    <p:extLst>
      <p:ext uri="{BB962C8B-B14F-4D97-AF65-F5344CB8AC3E}">
        <p14:creationId xmlns:p14="http://schemas.microsoft.com/office/powerpoint/2010/main" val="2268552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b="1" dirty="0" smtClean="0">
                <a:solidFill>
                  <a:srgbClr val="C00000"/>
                </a:solidFill>
              </a:rPr>
              <a:t>Cevap </a:t>
            </a:r>
            <a:endParaRPr lang="tr-TR" b="1" dirty="0">
              <a:solidFill>
                <a:srgbClr val="C00000"/>
              </a:solidFill>
            </a:endParaRPr>
          </a:p>
        </p:txBody>
      </p:sp>
      <p:sp>
        <p:nvSpPr>
          <p:cNvPr id="3" name="İçerik Yer Tutucusu 2"/>
          <p:cNvSpPr>
            <a:spLocks noGrp="1"/>
          </p:cNvSpPr>
          <p:nvPr>
            <p:ph idx="1"/>
          </p:nvPr>
        </p:nvSpPr>
        <p:spPr>
          <a:xfrm>
            <a:off x="609600" y="3207656"/>
            <a:ext cx="10972800" cy="3366879"/>
          </a:xfrm>
        </p:spPr>
        <p:txBody>
          <a:bodyPr>
            <a:normAutofit/>
          </a:bodyPr>
          <a:lstStyle/>
          <a:p>
            <a:pPr marL="109728" indent="0" algn="ctr">
              <a:buNone/>
            </a:pPr>
            <a:r>
              <a:rPr lang="tr-TR" sz="6000" b="1" dirty="0" smtClean="0"/>
              <a:t>VİCDAN</a:t>
            </a:r>
            <a:endParaRPr lang="tr-TR" sz="6000" b="1" dirty="0"/>
          </a:p>
        </p:txBody>
      </p:sp>
    </p:spTree>
    <p:extLst>
      <p:ext uri="{BB962C8B-B14F-4D97-AF65-F5344CB8AC3E}">
        <p14:creationId xmlns:p14="http://schemas.microsoft.com/office/powerpoint/2010/main" val="1744494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altLang="tr-TR" b="1" dirty="0">
                <a:solidFill>
                  <a:srgbClr val="0070C0"/>
                </a:solidFill>
              </a:rPr>
              <a:t>Etik Dışı Davranışların Nedenleri</a:t>
            </a:r>
            <a:endParaRPr lang="tr-TR" b="1" dirty="0"/>
          </a:p>
        </p:txBody>
      </p:sp>
      <p:sp>
        <p:nvSpPr>
          <p:cNvPr id="3" name="İçerik Yer Tutucusu 2"/>
          <p:cNvSpPr>
            <a:spLocks noGrp="1"/>
          </p:cNvSpPr>
          <p:nvPr>
            <p:ph idx="1"/>
          </p:nvPr>
        </p:nvSpPr>
        <p:spPr/>
        <p:txBody>
          <a:bodyPr>
            <a:normAutofit lnSpcReduction="10000"/>
          </a:bodyPr>
          <a:lstStyle/>
          <a:p>
            <a:pPr algn="just">
              <a:buFontTx/>
              <a:buAutoNum type="arabicPeriod"/>
            </a:pPr>
            <a:r>
              <a:rPr lang="tr-TR" altLang="tr-TR" b="1" dirty="0" smtClean="0"/>
              <a:t>Bu </a:t>
            </a:r>
            <a:r>
              <a:rPr lang="tr-TR" altLang="tr-TR" b="1" dirty="0"/>
              <a:t>nedenlerin başında </a:t>
            </a:r>
            <a:r>
              <a:rPr lang="tr-TR" altLang="tr-TR" b="1" dirty="0" err="1">
                <a:solidFill>
                  <a:srgbClr val="C00000"/>
                </a:solidFill>
              </a:rPr>
              <a:t>işgören</a:t>
            </a:r>
            <a:r>
              <a:rPr lang="tr-TR" altLang="tr-TR" b="1" dirty="0">
                <a:solidFill>
                  <a:srgbClr val="C00000"/>
                </a:solidFill>
              </a:rPr>
              <a:t> ücretlerinin düşük olması</a:t>
            </a:r>
            <a:r>
              <a:rPr lang="tr-TR" altLang="tr-TR" b="1" dirty="0"/>
              <a:t> </a:t>
            </a:r>
            <a:r>
              <a:rPr lang="tr-TR" altLang="tr-TR" b="1" dirty="0" smtClean="0"/>
              <a:t>gelmektedir.</a:t>
            </a:r>
          </a:p>
          <a:p>
            <a:pPr algn="just">
              <a:buFontTx/>
              <a:buAutoNum type="arabicPeriod"/>
            </a:pPr>
            <a:r>
              <a:rPr lang="tr-TR" altLang="tr-TR" b="1" dirty="0" smtClean="0"/>
              <a:t>Bunu </a:t>
            </a:r>
            <a:r>
              <a:rPr lang="tr-TR" altLang="tr-TR" b="1" dirty="0"/>
              <a:t>sırasıyla, </a:t>
            </a:r>
            <a:r>
              <a:rPr lang="tr-TR" altLang="tr-TR" b="1" dirty="0">
                <a:solidFill>
                  <a:srgbClr val="C00000"/>
                </a:solidFill>
              </a:rPr>
              <a:t>etik dışı davranışlara imkan sağlayacak fırsatların oluşması ve </a:t>
            </a:r>
            <a:r>
              <a:rPr lang="tr-TR" altLang="tr-TR" b="1" i="1" dirty="0">
                <a:solidFill>
                  <a:srgbClr val="C00000"/>
                </a:solidFill>
              </a:rPr>
              <a:t>cezalandırıcı uygulamaların görece düşük olması</a:t>
            </a:r>
            <a:r>
              <a:rPr lang="tr-TR" altLang="tr-TR" b="1" dirty="0">
                <a:solidFill>
                  <a:srgbClr val="C00000"/>
                </a:solidFill>
              </a:rPr>
              <a:t> </a:t>
            </a:r>
            <a:r>
              <a:rPr lang="tr-TR" altLang="tr-TR" b="1" dirty="0"/>
              <a:t>izlemektedir.</a:t>
            </a:r>
          </a:p>
          <a:p>
            <a:pPr algn="just">
              <a:buFontTx/>
              <a:buAutoNum type="arabicPeriod"/>
            </a:pPr>
            <a:r>
              <a:rPr lang="tr-TR" altLang="tr-TR" dirty="0"/>
              <a:t>Bunlara ek olarak, </a:t>
            </a:r>
            <a:r>
              <a:rPr lang="tr-TR" altLang="tr-TR" b="1" dirty="0">
                <a:solidFill>
                  <a:srgbClr val="C00000"/>
                </a:solidFill>
              </a:rPr>
              <a:t>devletin hacminin büyük olması</a:t>
            </a:r>
            <a:r>
              <a:rPr lang="tr-TR" altLang="tr-TR" dirty="0"/>
              <a:t>, yolsuzluğu besleyen en önemli nedenlerden biridir.</a:t>
            </a:r>
          </a:p>
          <a:p>
            <a:pPr algn="just">
              <a:buFontTx/>
              <a:buAutoNum type="arabicPeriod"/>
            </a:pPr>
            <a:r>
              <a:rPr lang="tr-TR" altLang="tr-TR" dirty="0"/>
              <a:t>Etik dışı davranışların bir diğer nedeni ise </a:t>
            </a:r>
            <a:r>
              <a:rPr lang="tr-TR" altLang="tr-TR" b="1" dirty="0">
                <a:solidFill>
                  <a:srgbClr val="C00000"/>
                </a:solidFill>
              </a:rPr>
              <a:t>kamu görevlilerinin iyi niyetli olmalarıdır</a:t>
            </a:r>
            <a:r>
              <a:rPr lang="tr-TR" altLang="tr-TR" dirty="0"/>
              <a:t>. Kamu görevlileri, kimi kez kendi düşüncelerine göre, devletin çıkarını korumak amacıyla kuralları esnek olarak uygulayabilmektedir. Bu ise hukuk devletini tehlikeye düşürmektedir.</a:t>
            </a:r>
          </a:p>
          <a:p>
            <a:endParaRPr lang="tr-TR" dirty="0"/>
          </a:p>
        </p:txBody>
      </p:sp>
    </p:spTree>
    <p:extLst>
      <p:ext uri="{BB962C8B-B14F-4D97-AF65-F5344CB8AC3E}">
        <p14:creationId xmlns:p14="http://schemas.microsoft.com/office/powerpoint/2010/main" val="433098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09600" y="1059543"/>
            <a:ext cx="10972800" cy="5514993"/>
          </a:xfrm>
        </p:spPr>
        <p:txBody>
          <a:bodyPr>
            <a:normAutofit lnSpcReduction="10000"/>
          </a:bodyPr>
          <a:lstStyle/>
          <a:p>
            <a:pPr marL="457200" indent="-457200" algn="just">
              <a:buFontTx/>
              <a:buAutoNum type="arabicPeriod" startAt="4"/>
            </a:pPr>
            <a:r>
              <a:rPr lang="tr-TR" altLang="tr-TR" dirty="0"/>
              <a:t>Bir diğer neden ise kamu </a:t>
            </a:r>
            <a:r>
              <a:rPr lang="tr-TR" altLang="tr-TR" b="1" dirty="0">
                <a:solidFill>
                  <a:srgbClr val="C00000"/>
                </a:solidFill>
              </a:rPr>
              <a:t>görevlilerin kuralları iyi bilmemesidir</a:t>
            </a:r>
            <a:r>
              <a:rPr lang="tr-TR" altLang="tr-TR" dirty="0"/>
              <a:t>.</a:t>
            </a:r>
          </a:p>
          <a:p>
            <a:pPr marL="457200" indent="-457200" algn="just">
              <a:buFontTx/>
              <a:buAutoNum type="arabicPeriod" startAt="4"/>
            </a:pPr>
            <a:r>
              <a:rPr lang="tr-TR" altLang="tr-TR" dirty="0"/>
              <a:t>Kamu görevlilerinin </a:t>
            </a:r>
            <a:r>
              <a:rPr lang="tr-TR" altLang="tr-TR" b="1" dirty="0">
                <a:solidFill>
                  <a:srgbClr val="C00000"/>
                </a:solidFill>
              </a:rPr>
              <a:t>“açgözlü” </a:t>
            </a:r>
            <a:r>
              <a:rPr lang="tr-TR" altLang="tr-TR" dirty="0"/>
              <a:t>olmaları da önemli etkendir. Diğer bir deyişle bazı kamu görevlileri </a:t>
            </a:r>
            <a:r>
              <a:rPr lang="tr-TR" altLang="tr-TR" b="1" dirty="0">
                <a:solidFill>
                  <a:srgbClr val="C00000"/>
                </a:solidFill>
              </a:rPr>
              <a:t>kısa yoldan zengin olmak </a:t>
            </a:r>
            <a:r>
              <a:rPr lang="tr-TR" altLang="tr-TR" dirty="0"/>
              <a:t>için ahlak dışı kimi eylemler içerisine girebilmektedirler.</a:t>
            </a:r>
          </a:p>
          <a:p>
            <a:pPr marL="457200" indent="-457200" algn="just">
              <a:buFontTx/>
              <a:buAutoNum type="arabicPeriod" startAt="4"/>
            </a:pPr>
            <a:r>
              <a:rPr lang="tr-TR" altLang="tr-TR" b="1" dirty="0">
                <a:solidFill>
                  <a:srgbClr val="C00000"/>
                </a:solidFill>
              </a:rPr>
              <a:t>“Arkadaşlık</a:t>
            </a:r>
            <a:r>
              <a:rPr lang="tr-TR" altLang="tr-TR" b="1" dirty="0"/>
              <a:t>” </a:t>
            </a:r>
            <a:r>
              <a:rPr lang="tr-TR" altLang="tr-TR" dirty="0"/>
              <a:t>ise kamu görevlilerini etik dışı davranışlar sergilemeye iten bir diğer önemli nedendir. Bazı kamu görevlileri kimi zaman bir dosta yardım etmek amacıyla, yasalara aykırı bir biçimde, kamusal araç, gereç ve malzemeyi işe koşabilmektedir.</a:t>
            </a:r>
          </a:p>
          <a:p>
            <a:pPr marL="457200" indent="-457200" algn="just">
              <a:buFontTx/>
              <a:buAutoNum type="arabicPeriod" startAt="4"/>
            </a:pPr>
            <a:r>
              <a:rPr lang="tr-TR" altLang="tr-TR" dirty="0"/>
              <a:t>Diğer yandan bazı kamu görevlileri </a:t>
            </a:r>
            <a:r>
              <a:rPr lang="tr-TR" altLang="tr-TR" b="1" dirty="0">
                <a:solidFill>
                  <a:srgbClr val="C00000"/>
                </a:solidFill>
              </a:rPr>
              <a:t>emeklilik</a:t>
            </a:r>
            <a:r>
              <a:rPr lang="tr-TR" altLang="tr-TR" dirty="0"/>
              <a:t> ya da başka nedenlerle </a:t>
            </a:r>
            <a:r>
              <a:rPr lang="tr-TR" altLang="tr-TR" b="1" dirty="0">
                <a:solidFill>
                  <a:srgbClr val="C00000"/>
                </a:solidFill>
              </a:rPr>
              <a:t>işten ayrıldıktan sonra </a:t>
            </a:r>
            <a:r>
              <a:rPr lang="tr-TR" altLang="tr-TR" dirty="0"/>
              <a:t>kamu yönetiminden çıkar sağlamak yönünde tutum ve davranış içerisine girebilmektedir. Özellikle devletle bağıntılı bir sektörde iş gören kimi özel sektör kuruluşları bu kamu görevlilerini işe almak suretiyle kendi işlerini daha hızlı gerçekleştirebilmektedir.</a:t>
            </a:r>
          </a:p>
          <a:p>
            <a:endParaRPr lang="tr-TR" dirty="0"/>
          </a:p>
        </p:txBody>
      </p:sp>
    </p:spTree>
    <p:extLst>
      <p:ext uri="{BB962C8B-B14F-4D97-AF65-F5344CB8AC3E}">
        <p14:creationId xmlns:p14="http://schemas.microsoft.com/office/powerpoint/2010/main" val="655445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pPr algn="ctr"/>
            <a:r>
              <a:rPr lang="tr-TR" altLang="tr-TR" b="1" dirty="0">
                <a:solidFill>
                  <a:srgbClr val="0070C0"/>
                </a:solidFill>
              </a:rPr>
              <a:t>Kamu Yönetiminde Yolsuzlukların En Aza İndirilmesi İçin Yapılması Gerekenler</a:t>
            </a:r>
            <a:endParaRPr lang="tr-TR" b="1" dirty="0"/>
          </a:p>
        </p:txBody>
      </p:sp>
      <p:sp>
        <p:nvSpPr>
          <p:cNvPr id="3" name="İçerik Yer Tutucusu 2"/>
          <p:cNvSpPr>
            <a:spLocks noGrp="1"/>
          </p:cNvSpPr>
          <p:nvPr>
            <p:ph idx="1"/>
          </p:nvPr>
        </p:nvSpPr>
        <p:spPr/>
        <p:txBody>
          <a:bodyPr/>
          <a:lstStyle/>
          <a:p>
            <a:pPr marL="514350" indent="-514350">
              <a:buFontTx/>
              <a:buAutoNum type="arabicParenR"/>
            </a:pPr>
            <a:r>
              <a:rPr lang="tr-TR" altLang="tr-TR" dirty="0"/>
              <a:t>Ekonomide serbestleşmenin sağlanması gelmektedir. Bu görüşe göre, </a:t>
            </a:r>
            <a:r>
              <a:rPr lang="tr-TR" altLang="tr-TR" b="1" dirty="0">
                <a:solidFill>
                  <a:srgbClr val="C00000"/>
                </a:solidFill>
              </a:rPr>
              <a:t>devletin mal ve hizmet üretimini en aza indirmesi</a:t>
            </a:r>
            <a:r>
              <a:rPr lang="tr-TR" altLang="tr-TR" dirty="0"/>
              <a:t>, yolsuzluğun ortadan kalkmasında en önemli parametre olarak değerlendirilmektedir.</a:t>
            </a:r>
          </a:p>
          <a:p>
            <a:pPr marL="514350" indent="-514350">
              <a:buFontTx/>
              <a:buAutoNum type="arabicParenR"/>
            </a:pPr>
            <a:r>
              <a:rPr lang="tr-TR" altLang="tr-TR" dirty="0"/>
              <a:t>Kamuoyunda bu alanda bir farkındalık yaratılması ve </a:t>
            </a:r>
            <a:r>
              <a:rPr lang="tr-TR" altLang="tr-TR" b="1" dirty="0">
                <a:solidFill>
                  <a:srgbClr val="C00000"/>
                </a:solidFill>
              </a:rPr>
              <a:t>duyarlılığın artırılması,</a:t>
            </a:r>
          </a:p>
          <a:p>
            <a:pPr marL="514350" indent="-514350" algn="just">
              <a:buFontTx/>
              <a:buAutoNum type="arabicParenR"/>
            </a:pPr>
            <a:r>
              <a:rPr lang="tr-TR" altLang="tr-TR" dirty="0"/>
              <a:t>Kamu yönetiminde </a:t>
            </a:r>
            <a:r>
              <a:rPr lang="tr-TR" altLang="tr-TR" b="1" dirty="0">
                <a:solidFill>
                  <a:srgbClr val="C00000"/>
                </a:solidFill>
              </a:rPr>
              <a:t>şeffaflık ve hesap verebilirlik </a:t>
            </a:r>
            <a:r>
              <a:rPr lang="tr-TR" altLang="tr-TR" dirty="0"/>
              <a:t>anlayışının egemen kılınması yönünde yapılacak kimi kamu yönetimi reformları</a:t>
            </a:r>
            <a:endParaRPr lang="tr-TR" altLang="tr-TR" sz="3200" dirty="0"/>
          </a:p>
          <a:p>
            <a:endParaRPr lang="tr-TR" dirty="0"/>
          </a:p>
        </p:txBody>
      </p:sp>
    </p:spTree>
    <p:extLst>
      <p:ext uri="{BB962C8B-B14F-4D97-AF65-F5344CB8AC3E}">
        <p14:creationId xmlns:p14="http://schemas.microsoft.com/office/powerpoint/2010/main" val="2275486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altLang="tr-TR" b="1" dirty="0">
                <a:solidFill>
                  <a:srgbClr val="0070C0"/>
                </a:solidFill>
              </a:rPr>
              <a:t>TÜRK KAMU YÖNETİMİNDE ETİK</a:t>
            </a:r>
            <a:endParaRPr lang="tr-TR" b="1" dirty="0"/>
          </a:p>
        </p:txBody>
      </p:sp>
      <p:sp>
        <p:nvSpPr>
          <p:cNvPr id="3" name="İçerik Yer Tutucusu 2"/>
          <p:cNvSpPr>
            <a:spLocks noGrp="1"/>
          </p:cNvSpPr>
          <p:nvPr>
            <p:ph idx="1"/>
          </p:nvPr>
        </p:nvSpPr>
        <p:spPr>
          <a:xfrm>
            <a:off x="609600" y="2510970"/>
            <a:ext cx="10972800" cy="4063565"/>
          </a:xfrm>
        </p:spPr>
        <p:txBody>
          <a:bodyPr/>
          <a:lstStyle/>
          <a:p>
            <a:r>
              <a:rPr lang="tr-TR" altLang="tr-TR" dirty="0"/>
              <a:t>Türk kamu yönetiminin en büyük sorunlarından biri etik dışı faaliyetlerin yaygın olmasıdır. </a:t>
            </a:r>
            <a:r>
              <a:rPr lang="tr-TR" altLang="tr-TR" b="1" dirty="0"/>
              <a:t>Türkiye’de etik dışı faaliyetler, bireysel boyutları aşıp kurumsallaşmaya başlamıştır. </a:t>
            </a:r>
            <a:r>
              <a:rPr lang="tr-TR" altLang="tr-TR" dirty="0"/>
              <a:t>Bu durum vatandaşların devlete olan güvenini zedelemektedir.</a:t>
            </a:r>
          </a:p>
          <a:p>
            <a:endParaRPr lang="tr-TR" dirty="0"/>
          </a:p>
        </p:txBody>
      </p:sp>
    </p:spTree>
    <p:extLst>
      <p:ext uri="{BB962C8B-B14F-4D97-AF65-F5344CB8AC3E}">
        <p14:creationId xmlns:p14="http://schemas.microsoft.com/office/powerpoint/2010/main" val="3426083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ğitim sunusu">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alibri">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extLst>
    <a:ext uri="{05A4C25C-085E-4340-85A3-A5531E510DB2}">
      <thm15:themeFamily xmlns:thm15="http://schemas.microsoft.com/office/thememl/2012/main" name="Office_16225310_TF03460604" id="{B907DBB3-4E67-4415-ADAE-0DCAA6E8B6F3}" vid="{1830F63D-7166-45C8-9B0B-CAE90AE85AA8}"/>
    </a:ext>
  </a:extLst>
</a:theme>
</file>

<file path=ppt/theme/theme2.xml><?xml version="1.0" encoding="utf-8"?>
<a:theme xmlns:a="http://schemas.openxmlformats.org/drawingml/2006/main" name="Ofis Teması">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alibri">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is Teması">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alibri">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Eğitim sunusu</Template>
  <TotalTime>1655</TotalTime>
  <Words>3122</Words>
  <Application>Microsoft Office PowerPoint</Application>
  <PresentationFormat>Geniş ekran</PresentationFormat>
  <Paragraphs>219</Paragraphs>
  <Slides>52</Slides>
  <Notes>2</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52</vt:i4>
      </vt:variant>
    </vt:vector>
  </HeadingPairs>
  <TitlesOfParts>
    <vt:vector size="56" baseType="lpstr">
      <vt:lpstr>Calibri</vt:lpstr>
      <vt:lpstr>Georgia</vt:lpstr>
      <vt:lpstr>Wingdings 2</vt:lpstr>
      <vt:lpstr>Eğitim sunusu</vt:lpstr>
      <vt:lpstr> Kamu Görevlileri Etik Rehberi</vt:lpstr>
      <vt:lpstr>KAMUDA ETİK</vt:lpstr>
      <vt:lpstr>Kamu Yönetiminin Varlık Nedeni</vt:lpstr>
      <vt:lpstr>Kamu Yönetimi Etiği</vt:lpstr>
      <vt:lpstr>KAMU YÖNETİMİNDE ETİK DIŞI DAVRANIŞLAR VE TÜRLERİ</vt:lpstr>
      <vt:lpstr>Etik Dışı Davranışların Nedenleri</vt:lpstr>
      <vt:lpstr>PowerPoint Sunusu</vt:lpstr>
      <vt:lpstr>Kamu Yönetiminde Yolsuzlukların En Aza İndirilmesi İçin Yapılması Gerekenler</vt:lpstr>
      <vt:lpstr>TÜRK KAMU YÖNETİMİNDE ETİK</vt:lpstr>
      <vt:lpstr>Uluslararası Şeffaflık Örgütü</vt:lpstr>
      <vt:lpstr>Uluslararası Şeffaflık Örgütü’nün Raporuna Göre Türkiye Yolsuzluk Algı Endeksi</vt:lpstr>
      <vt:lpstr>Dünya Sıralaması</vt:lpstr>
      <vt:lpstr>PowerPoint Sunusu</vt:lpstr>
      <vt:lpstr>PowerPoint Sunusu</vt:lpstr>
      <vt:lpstr>PowerPoint Sunusu</vt:lpstr>
      <vt:lpstr>Etik Davranışları Etkin Kılan Uygulamalar</vt:lpstr>
      <vt:lpstr>Türk Kamu Yönetiminde Etik Davranışların Geliştirilmesi Sürecinde Atılmış Olan Önemli Adımlar</vt:lpstr>
      <vt:lpstr>PowerPoint Sunusu</vt:lpstr>
      <vt:lpstr>657 Sayılı Devlet Memurları Kanunu </vt:lpstr>
      <vt:lpstr>5237 Sayılı Türk Ceza Kanununda Düzenlenmiş Olan Cezai Yaptırımlar </vt:lpstr>
      <vt:lpstr>PowerPoint Sunusu</vt:lpstr>
      <vt:lpstr>Kamu Yönetiminde Etiğin Önemi</vt:lpstr>
      <vt:lpstr>Kamu Görevlilerinin Karşılaşabilecekleri Etik İkilemler</vt:lpstr>
      <vt:lpstr>PowerPoint Sunusu</vt:lpstr>
      <vt:lpstr>PowerPoint Sunusu</vt:lpstr>
      <vt:lpstr>PowerPoint Sunusu</vt:lpstr>
      <vt:lpstr>Etiğe İlişkin Örgütsel Yapılar</vt:lpstr>
      <vt:lpstr>Kamu Görevlileri Etik Kurulu</vt:lpstr>
      <vt:lpstr>Etik Komisyonları</vt:lpstr>
      <vt:lpstr>Yetkili Disiplin Kurulu</vt:lpstr>
      <vt:lpstr>PowerPoint Sunusu</vt:lpstr>
      <vt:lpstr>ETİK DAVRANIŞ İLKELERİ</vt:lpstr>
      <vt:lpstr>Halka Hizmet Bilinciyle Hareket Etme</vt:lpstr>
      <vt:lpstr>Hizmet Standartlarına Uyma, Vatandaşa Yol Gösterme, Nezaket ve Saygı</vt:lpstr>
      <vt:lpstr>Dürüstlük ve Tarafsızlık</vt:lpstr>
      <vt:lpstr>Saygınlık ve Güven</vt:lpstr>
      <vt:lpstr>PowerPoint Sunusu</vt:lpstr>
      <vt:lpstr>Yetkili Makamlara Bildirim</vt:lpstr>
      <vt:lpstr>Çıkar Çatışmasından Kaçınma</vt:lpstr>
      <vt:lpstr>Çıkar Çatışması Türleri</vt:lpstr>
      <vt:lpstr>PowerPoint Sunusu</vt:lpstr>
      <vt:lpstr>PowerPoint Sunusu</vt:lpstr>
      <vt:lpstr>Hediye Alma</vt:lpstr>
      <vt:lpstr>Hangi Hediyeler Alınabilir, Hangileri Alınamaz?</vt:lpstr>
      <vt:lpstr>Yönetmelikte, hediye alma yasağının istisnaları sayılmaktadır. Buna göre aşağıda belirtilenler hediye alma yasağı kapsamı dışındadır: </vt:lpstr>
      <vt:lpstr>PowerPoint Sunusu</vt:lpstr>
      <vt:lpstr>Aşağıda Belirtilenler İse Hediye Alma Yasağı Kapsamındadır, Yani Alınamaz:</vt:lpstr>
      <vt:lpstr>Hediye alıp almama konusunda şüpheye düşülürse ne yapılabilir? </vt:lpstr>
      <vt:lpstr>Kamu Kaynaklarını Kullanarak  Hediye Verme </vt:lpstr>
      <vt:lpstr>Yasadışı Nüfuz Kullanma </vt:lpstr>
      <vt:lpstr>Soru ???</vt:lpstr>
      <vt:lpstr>Cevap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İZLENİM  YÖNETİMİ</dc:title>
  <dc:creator>CREA</dc:creator>
  <cp:lastModifiedBy>Kamil Alacalı</cp:lastModifiedBy>
  <cp:revision>84</cp:revision>
  <dcterms:created xsi:type="dcterms:W3CDTF">2018-09-26T08:41:55Z</dcterms:created>
  <dcterms:modified xsi:type="dcterms:W3CDTF">2019-03-15T20:55:14Z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ies>
</file>