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8"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15" d="100"/>
          <a:sy n="115" d="100"/>
        </p:scale>
        <p:origin x="372"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52C55-0E7D-4D23-A0BB-ECD0074B9CEE}" type="datetimeFigureOut">
              <a:rPr lang="tr-TR" smtClean="0"/>
              <a:pPr/>
              <a:t>9.10.2020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9D0D0-2A69-466E-9DAA-8CB73BB09C1E}" type="slidenum">
              <a:rPr lang="tr-TR" smtClean="0"/>
              <a:pPr/>
              <a:t>‹#›</a:t>
            </a:fld>
            <a:endParaRPr lang="tr-TR"/>
          </a:p>
        </p:txBody>
      </p:sp>
    </p:spTree>
    <p:extLst>
      <p:ext uri="{BB962C8B-B14F-4D97-AF65-F5344CB8AC3E}">
        <p14:creationId xmlns:p14="http://schemas.microsoft.com/office/powerpoint/2010/main" val="316001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a:t>
            </a:fld>
            <a:endParaRPr lang="tr-TR"/>
          </a:p>
        </p:txBody>
      </p:sp>
    </p:spTree>
    <p:extLst>
      <p:ext uri="{BB962C8B-B14F-4D97-AF65-F5344CB8AC3E}">
        <p14:creationId xmlns:p14="http://schemas.microsoft.com/office/powerpoint/2010/main" val="1335246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11</a:t>
            </a:fld>
            <a:endParaRPr lang="tr-TR"/>
          </a:p>
        </p:txBody>
      </p:sp>
    </p:spTree>
    <p:extLst>
      <p:ext uri="{BB962C8B-B14F-4D97-AF65-F5344CB8AC3E}">
        <p14:creationId xmlns:p14="http://schemas.microsoft.com/office/powerpoint/2010/main" val="1569618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12</a:t>
            </a:fld>
            <a:endParaRPr lang="tr-TR"/>
          </a:p>
        </p:txBody>
      </p:sp>
    </p:spTree>
    <p:extLst>
      <p:ext uri="{BB962C8B-B14F-4D97-AF65-F5344CB8AC3E}">
        <p14:creationId xmlns:p14="http://schemas.microsoft.com/office/powerpoint/2010/main" val="2756367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13</a:t>
            </a:fld>
            <a:endParaRPr lang="tr-TR"/>
          </a:p>
        </p:txBody>
      </p:sp>
    </p:spTree>
    <p:extLst>
      <p:ext uri="{BB962C8B-B14F-4D97-AF65-F5344CB8AC3E}">
        <p14:creationId xmlns:p14="http://schemas.microsoft.com/office/powerpoint/2010/main" val="767824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14</a:t>
            </a:fld>
            <a:endParaRPr lang="tr-TR"/>
          </a:p>
        </p:txBody>
      </p:sp>
    </p:spTree>
    <p:extLst>
      <p:ext uri="{BB962C8B-B14F-4D97-AF65-F5344CB8AC3E}">
        <p14:creationId xmlns:p14="http://schemas.microsoft.com/office/powerpoint/2010/main" val="3989661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15</a:t>
            </a:fld>
            <a:endParaRPr lang="tr-TR"/>
          </a:p>
        </p:txBody>
      </p:sp>
    </p:spTree>
    <p:extLst>
      <p:ext uri="{BB962C8B-B14F-4D97-AF65-F5344CB8AC3E}">
        <p14:creationId xmlns:p14="http://schemas.microsoft.com/office/powerpoint/2010/main" val="1063430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16</a:t>
            </a:fld>
            <a:endParaRPr lang="tr-TR"/>
          </a:p>
        </p:txBody>
      </p:sp>
    </p:spTree>
    <p:extLst>
      <p:ext uri="{BB962C8B-B14F-4D97-AF65-F5344CB8AC3E}">
        <p14:creationId xmlns:p14="http://schemas.microsoft.com/office/powerpoint/2010/main" val="3485151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17</a:t>
            </a:fld>
            <a:endParaRPr lang="tr-TR"/>
          </a:p>
        </p:txBody>
      </p:sp>
    </p:spTree>
    <p:extLst>
      <p:ext uri="{BB962C8B-B14F-4D97-AF65-F5344CB8AC3E}">
        <p14:creationId xmlns:p14="http://schemas.microsoft.com/office/powerpoint/2010/main" val="152849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18</a:t>
            </a:fld>
            <a:endParaRPr lang="tr-TR"/>
          </a:p>
        </p:txBody>
      </p:sp>
    </p:spTree>
    <p:extLst>
      <p:ext uri="{BB962C8B-B14F-4D97-AF65-F5344CB8AC3E}">
        <p14:creationId xmlns:p14="http://schemas.microsoft.com/office/powerpoint/2010/main" val="4169640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19</a:t>
            </a:fld>
            <a:endParaRPr lang="tr-TR"/>
          </a:p>
        </p:txBody>
      </p:sp>
    </p:spTree>
    <p:extLst>
      <p:ext uri="{BB962C8B-B14F-4D97-AF65-F5344CB8AC3E}">
        <p14:creationId xmlns:p14="http://schemas.microsoft.com/office/powerpoint/2010/main" val="1519219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20</a:t>
            </a:fld>
            <a:endParaRPr lang="tr-TR"/>
          </a:p>
        </p:txBody>
      </p:sp>
    </p:spTree>
    <p:extLst>
      <p:ext uri="{BB962C8B-B14F-4D97-AF65-F5344CB8AC3E}">
        <p14:creationId xmlns:p14="http://schemas.microsoft.com/office/powerpoint/2010/main" val="2120081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3</a:t>
            </a:fld>
            <a:endParaRPr lang="tr-TR"/>
          </a:p>
        </p:txBody>
      </p:sp>
    </p:spTree>
    <p:extLst>
      <p:ext uri="{BB962C8B-B14F-4D97-AF65-F5344CB8AC3E}">
        <p14:creationId xmlns:p14="http://schemas.microsoft.com/office/powerpoint/2010/main" val="1197440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21</a:t>
            </a:fld>
            <a:endParaRPr lang="tr-TR"/>
          </a:p>
        </p:txBody>
      </p:sp>
    </p:spTree>
    <p:extLst>
      <p:ext uri="{BB962C8B-B14F-4D97-AF65-F5344CB8AC3E}">
        <p14:creationId xmlns:p14="http://schemas.microsoft.com/office/powerpoint/2010/main" val="1851151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22</a:t>
            </a:fld>
            <a:endParaRPr lang="tr-TR"/>
          </a:p>
        </p:txBody>
      </p:sp>
    </p:spTree>
    <p:extLst>
      <p:ext uri="{BB962C8B-B14F-4D97-AF65-F5344CB8AC3E}">
        <p14:creationId xmlns:p14="http://schemas.microsoft.com/office/powerpoint/2010/main" val="3105985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23</a:t>
            </a:fld>
            <a:endParaRPr lang="tr-TR"/>
          </a:p>
        </p:txBody>
      </p:sp>
    </p:spTree>
    <p:extLst>
      <p:ext uri="{BB962C8B-B14F-4D97-AF65-F5344CB8AC3E}">
        <p14:creationId xmlns:p14="http://schemas.microsoft.com/office/powerpoint/2010/main" val="2402272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24</a:t>
            </a:fld>
            <a:endParaRPr lang="tr-TR"/>
          </a:p>
        </p:txBody>
      </p:sp>
    </p:spTree>
    <p:extLst>
      <p:ext uri="{BB962C8B-B14F-4D97-AF65-F5344CB8AC3E}">
        <p14:creationId xmlns:p14="http://schemas.microsoft.com/office/powerpoint/2010/main" val="30083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4</a:t>
            </a:fld>
            <a:endParaRPr lang="tr-TR"/>
          </a:p>
        </p:txBody>
      </p:sp>
    </p:spTree>
    <p:extLst>
      <p:ext uri="{BB962C8B-B14F-4D97-AF65-F5344CB8AC3E}">
        <p14:creationId xmlns:p14="http://schemas.microsoft.com/office/powerpoint/2010/main" val="2905679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5</a:t>
            </a:fld>
            <a:endParaRPr lang="tr-TR"/>
          </a:p>
        </p:txBody>
      </p:sp>
    </p:spTree>
    <p:extLst>
      <p:ext uri="{BB962C8B-B14F-4D97-AF65-F5344CB8AC3E}">
        <p14:creationId xmlns:p14="http://schemas.microsoft.com/office/powerpoint/2010/main" val="4204808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6</a:t>
            </a:fld>
            <a:endParaRPr lang="tr-TR"/>
          </a:p>
        </p:txBody>
      </p:sp>
    </p:spTree>
    <p:extLst>
      <p:ext uri="{BB962C8B-B14F-4D97-AF65-F5344CB8AC3E}">
        <p14:creationId xmlns:p14="http://schemas.microsoft.com/office/powerpoint/2010/main" val="220110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7</a:t>
            </a:fld>
            <a:endParaRPr lang="tr-TR"/>
          </a:p>
        </p:txBody>
      </p:sp>
    </p:spTree>
    <p:extLst>
      <p:ext uri="{BB962C8B-B14F-4D97-AF65-F5344CB8AC3E}">
        <p14:creationId xmlns:p14="http://schemas.microsoft.com/office/powerpoint/2010/main" val="158716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8</a:t>
            </a:fld>
            <a:endParaRPr lang="tr-TR"/>
          </a:p>
        </p:txBody>
      </p:sp>
    </p:spTree>
    <p:extLst>
      <p:ext uri="{BB962C8B-B14F-4D97-AF65-F5344CB8AC3E}">
        <p14:creationId xmlns:p14="http://schemas.microsoft.com/office/powerpoint/2010/main" val="2435010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9</a:t>
            </a:fld>
            <a:endParaRPr lang="tr-TR"/>
          </a:p>
        </p:txBody>
      </p:sp>
    </p:spTree>
    <p:extLst>
      <p:ext uri="{BB962C8B-B14F-4D97-AF65-F5344CB8AC3E}">
        <p14:creationId xmlns:p14="http://schemas.microsoft.com/office/powerpoint/2010/main" val="2531625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49D0D0-2A69-466E-9DAA-8CB73BB09C1E}" type="slidenum">
              <a:rPr lang="tr-TR" smtClean="0"/>
              <a:pPr/>
              <a:t>10</a:t>
            </a:fld>
            <a:endParaRPr lang="tr-TR"/>
          </a:p>
        </p:txBody>
      </p:sp>
    </p:spTree>
    <p:extLst>
      <p:ext uri="{BB962C8B-B14F-4D97-AF65-F5344CB8AC3E}">
        <p14:creationId xmlns:p14="http://schemas.microsoft.com/office/powerpoint/2010/main" val="311796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AF81C7-3BBB-4638-8F5B-DCB47EDE9153}" type="datetimeFigureOut">
              <a:rPr lang="tr-TR" smtClean="0"/>
              <a:pPr/>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1864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AF81C7-3BBB-4638-8F5B-DCB47EDE9153}" type="datetimeFigureOut">
              <a:rPr lang="tr-TR" smtClean="0"/>
              <a:pPr/>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2205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AF81C7-3BBB-4638-8F5B-DCB47EDE9153}" type="datetimeFigureOut">
              <a:rPr lang="tr-TR" smtClean="0"/>
              <a:pPr/>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6946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AF81C7-3BBB-4638-8F5B-DCB47EDE9153}" type="datetimeFigureOut">
              <a:rPr lang="tr-TR" smtClean="0"/>
              <a:pPr/>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224999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8AF81C7-3BBB-4638-8F5B-DCB47EDE9153}" type="datetimeFigureOut">
              <a:rPr lang="tr-TR" smtClean="0"/>
              <a:pPr/>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91434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AF81C7-3BBB-4638-8F5B-DCB47EDE9153}" type="datetimeFigureOut">
              <a:rPr lang="tr-TR" smtClean="0"/>
              <a:pPr/>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33276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AF81C7-3BBB-4638-8F5B-DCB47EDE9153}" type="datetimeFigureOut">
              <a:rPr lang="tr-TR" smtClean="0"/>
              <a:pPr/>
              <a:t>9.10.2020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62655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AF81C7-3BBB-4638-8F5B-DCB47EDE9153}" type="datetimeFigureOut">
              <a:rPr lang="tr-TR" smtClean="0"/>
              <a:pPr/>
              <a:t>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396151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AF81C7-3BBB-4638-8F5B-DCB47EDE9153}" type="datetimeFigureOut">
              <a:rPr lang="tr-TR" smtClean="0"/>
              <a:pPr/>
              <a:t>9.10.2020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395186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AF81C7-3BBB-4638-8F5B-DCB47EDE9153}" type="datetimeFigureOut">
              <a:rPr lang="tr-TR" smtClean="0"/>
              <a:pPr/>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18686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AF81C7-3BBB-4638-8F5B-DCB47EDE9153}" type="datetimeFigureOut">
              <a:rPr lang="tr-TR" smtClean="0"/>
              <a:pPr/>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8E7710-BC13-48A4-BA8E-36F5A56CFBC5}" type="slidenum">
              <a:rPr lang="tr-TR" smtClean="0"/>
              <a:pPr/>
              <a:t>‹#›</a:t>
            </a:fld>
            <a:endParaRPr lang="tr-TR"/>
          </a:p>
        </p:txBody>
      </p:sp>
    </p:spTree>
    <p:extLst>
      <p:ext uri="{BB962C8B-B14F-4D97-AF65-F5344CB8AC3E}">
        <p14:creationId xmlns:p14="http://schemas.microsoft.com/office/powerpoint/2010/main" val="422006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F81C7-3BBB-4638-8F5B-DCB47EDE9153}" type="datetimeFigureOut">
              <a:rPr lang="tr-TR" smtClean="0"/>
              <a:pPr/>
              <a:t>9.10.2020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E7710-BC13-48A4-BA8E-36F5A56CFBC5}" type="slidenum">
              <a:rPr lang="tr-TR" smtClean="0"/>
              <a:pPr/>
              <a:t>‹#›</a:t>
            </a:fld>
            <a:endParaRPr lang="tr-TR"/>
          </a:p>
        </p:txBody>
      </p:sp>
    </p:spTree>
    <p:extLst>
      <p:ext uri="{BB962C8B-B14F-4D97-AF65-F5344CB8AC3E}">
        <p14:creationId xmlns:p14="http://schemas.microsoft.com/office/powerpoint/2010/main" val="2323436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UBÜ_Logo_Yat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351" y="2008130"/>
            <a:ext cx="8756015" cy="2381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6136638"/>
            <a:ext cx="12192001" cy="8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 y="-1"/>
            <a:ext cx="12191999" cy="8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8965" y="5722894"/>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291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498763" y="1130531"/>
            <a:ext cx="11213869" cy="3970318"/>
          </a:xfrm>
          <a:prstGeom prst="rect">
            <a:avLst/>
          </a:prstGeom>
          <a:noFill/>
        </p:spPr>
        <p:txBody>
          <a:bodyPr wrap="square" rtlCol="0">
            <a:spAutoFit/>
          </a:bodyPr>
          <a:lstStyle/>
          <a:p>
            <a:pPr algn="just"/>
            <a:r>
              <a:rPr lang="tr-TR" b="1" i="1" dirty="0" smtClean="0"/>
              <a:t>	</a:t>
            </a:r>
          </a:p>
          <a:p>
            <a:pPr algn="just"/>
            <a:r>
              <a:rPr lang="tr-TR" b="1" i="1" dirty="0"/>
              <a:t>	</a:t>
            </a:r>
            <a:endParaRPr lang="tr-TR" b="1" i="1" dirty="0" smtClean="0"/>
          </a:p>
          <a:p>
            <a:pPr algn="just"/>
            <a:r>
              <a:rPr lang="tr-TR" b="1" i="1" dirty="0"/>
              <a:t>	</a:t>
            </a:r>
            <a:r>
              <a:rPr lang="tr-TR" b="1" i="1" dirty="0" smtClean="0"/>
              <a:t>Tarafsızlık </a:t>
            </a:r>
            <a:r>
              <a:rPr lang="tr-TR" b="1" i="1" dirty="0"/>
              <a:t>ve devlete bağlılık: </a:t>
            </a:r>
          </a:p>
          <a:p>
            <a:pPr algn="just"/>
            <a:r>
              <a:rPr lang="tr-TR" b="1" dirty="0">
                <a:solidFill>
                  <a:srgbClr val="FF0000"/>
                </a:solidFill>
              </a:rPr>
              <a:t>	Madde 7 –</a:t>
            </a:r>
          </a:p>
          <a:p>
            <a:pPr algn="just"/>
            <a:r>
              <a:rPr lang="tr-TR" dirty="0"/>
              <a:t>	Devlet memurları siyasi partiye üye olamazlar, herhangi bir siyasi parti, kişi veya zümrenin yararını veya zararını hedef tutan bir davranışta bulunamazlar; görevlerini yerine getirirlerken dil, ırk, cinsiyet, siyasi düşünce, felsefi inanç, din ve mezhep gibi ayırım yapamazlar; hiçbir şekilde siyasi ve ideolojik amaçlı beyanda ve eylemde bulunamazlar ve bu eylemlere katılamazlar</a:t>
            </a:r>
            <a:r>
              <a:rPr lang="tr-TR" dirty="0" smtClean="0"/>
              <a:t>.</a:t>
            </a:r>
          </a:p>
          <a:p>
            <a:pPr algn="just"/>
            <a:endParaRPr lang="tr-TR" dirty="0"/>
          </a:p>
          <a:p>
            <a:pPr algn="just"/>
            <a:r>
              <a:rPr lang="tr-TR" dirty="0" smtClean="0"/>
              <a:t>	Devlet </a:t>
            </a:r>
            <a:r>
              <a:rPr lang="tr-TR" dirty="0"/>
              <a:t>memurları her durumda Devletin menfaatlerini korumak mecburiyetindedirler. Türkiye Cumhuriyeti Anayasasına ve kanunlarına aykırı olan, memleketin bağımsızlığını ve bütünlüğünü bozan Türkiye Cumhuriyetinin güvenliğini tehlikeye düşüren herhangi bir faaliyette bulunamazlar. Aynı nitelikte faaliyet gösteren herhangi bir harekete, gruplaşmaya, teşekküle veya derneğe katılamazlar, bunlara yardım </a:t>
            </a:r>
            <a:r>
              <a:rPr lang="tr-TR" dirty="0" smtClean="0"/>
              <a:t>edemezler.</a:t>
            </a:r>
            <a:endParaRPr lang="tr-TR" dirty="0"/>
          </a:p>
          <a:p>
            <a:endParaRPr lang="tr-TR" dirty="0"/>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04576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515389" y="1753985"/>
            <a:ext cx="11180618" cy="2585323"/>
          </a:xfrm>
          <a:prstGeom prst="rect">
            <a:avLst/>
          </a:prstGeom>
          <a:noFill/>
        </p:spPr>
        <p:txBody>
          <a:bodyPr wrap="square" rtlCol="0">
            <a:spAutoFit/>
          </a:bodyPr>
          <a:lstStyle/>
          <a:p>
            <a:r>
              <a:rPr lang="tr-TR" b="1" i="1" dirty="0" smtClean="0"/>
              <a:t>	Davranış </a:t>
            </a:r>
            <a:r>
              <a:rPr lang="tr-TR" b="1" i="1" dirty="0"/>
              <a:t>ve işbirliği: </a:t>
            </a:r>
            <a:endParaRPr lang="tr-TR" b="1" i="1" dirty="0" smtClean="0"/>
          </a:p>
          <a:p>
            <a:r>
              <a:rPr lang="tr-TR" dirty="0" smtClean="0"/>
              <a:t>	</a:t>
            </a:r>
            <a:r>
              <a:rPr lang="tr-TR" b="1" dirty="0" smtClean="0">
                <a:solidFill>
                  <a:srgbClr val="FF0000"/>
                </a:solidFill>
              </a:rPr>
              <a:t>Madde </a:t>
            </a:r>
            <a:r>
              <a:rPr lang="tr-TR" b="1" dirty="0">
                <a:solidFill>
                  <a:srgbClr val="FF0000"/>
                </a:solidFill>
              </a:rPr>
              <a:t>8 – </a:t>
            </a:r>
            <a:endParaRPr lang="tr-TR" b="1" dirty="0" smtClean="0">
              <a:solidFill>
                <a:srgbClr val="FF0000"/>
              </a:solidFill>
            </a:endParaRPr>
          </a:p>
          <a:p>
            <a:r>
              <a:rPr lang="tr-TR" dirty="0"/>
              <a:t>	</a:t>
            </a:r>
            <a:r>
              <a:rPr lang="tr-TR" dirty="0" smtClean="0"/>
              <a:t>Devlet </a:t>
            </a:r>
            <a:r>
              <a:rPr lang="tr-TR" dirty="0"/>
              <a:t>memurları, resmi sıfatlarının gerektirdiği itibar ve güvene layık olduklarını hizmet içindeki ve dışındaki </a:t>
            </a:r>
            <a:r>
              <a:rPr lang="tr-TR" dirty="0" smtClean="0"/>
              <a:t>davranışlarıyla </a:t>
            </a:r>
            <a:r>
              <a:rPr lang="tr-TR" dirty="0"/>
              <a:t>göstermek zorundadırlar. Devlet memurlarının işbirliği içinde çalışmaları esastır. </a:t>
            </a:r>
            <a:endParaRPr lang="tr-TR" dirty="0" smtClean="0"/>
          </a:p>
          <a:p>
            <a:endParaRPr lang="tr-TR" dirty="0"/>
          </a:p>
          <a:p>
            <a:r>
              <a:rPr lang="tr-TR" dirty="0" smtClean="0"/>
              <a:t>	</a:t>
            </a:r>
            <a:r>
              <a:rPr lang="tr-TR" b="1" i="1" dirty="0" smtClean="0"/>
              <a:t>Yurt </a:t>
            </a:r>
            <a:r>
              <a:rPr lang="tr-TR" b="1" i="1" dirty="0"/>
              <a:t>dışında davranış</a:t>
            </a:r>
            <a:r>
              <a:rPr lang="tr-TR" b="1" i="1" dirty="0" smtClean="0"/>
              <a:t>:</a:t>
            </a:r>
          </a:p>
          <a:p>
            <a:r>
              <a:rPr lang="tr-TR" dirty="0" smtClean="0"/>
              <a:t> 	</a:t>
            </a:r>
            <a:r>
              <a:rPr lang="tr-TR" b="1" dirty="0" smtClean="0">
                <a:solidFill>
                  <a:srgbClr val="FF0000"/>
                </a:solidFill>
              </a:rPr>
              <a:t>Madde </a:t>
            </a:r>
            <a:r>
              <a:rPr lang="tr-TR" b="1" dirty="0">
                <a:solidFill>
                  <a:srgbClr val="FF0000"/>
                </a:solidFill>
              </a:rPr>
              <a:t>9 – </a:t>
            </a:r>
            <a:endParaRPr lang="tr-TR" b="1" dirty="0" smtClean="0">
              <a:solidFill>
                <a:srgbClr val="FF0000"/>
              </a:solidFill>
            </a:endParaRPr>
          </a:p>
          <a:p>
            <a:pPr algn="just"/>
            <a:r>
              <a:rPr lang="tr-TR" dirty="0" smtClean="0"/>
              <a:t>	Devlet </a:t>
            </a:r>
            <a:r>
              <a:rPr lang="tr-TR" dirty="0"/>
              <a:t>memurlarından sürekli veya geçici görevle veya yetişme, inceleme ve araştırma için yabancı memleketlerde bulunanlar Devlet itibarını veya görev haysiyetini zedeleyici fiil ve davranışlarda bulunamazlar.</a:t>
            </a:r>
          </a:p>
        </p:txBody>
      </p:sp>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6051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489064" y="1553181"/>
            <a:ext cx="11213870" cy="3416320"/>
          </a:xfrm>
          <a:prstGeom prst="rect">
            <a:avLst/>
          </a:prstGeom>
          <a:noFill/>
        </p:spPr>
        <p:txBody>
          <a:bodyPr wrap="square" rtlCol="0">
            <a:spAutoFit/>
          </a:bodyPr>
          <a:lstStyle/>
          <a:p>
            <a:r>
              <a:rPr lang="tr-TR" b="1" i="1" dirty="0" smtClean="0"/>
              <a:t>	Amir </a:t>
            </a:r>
            <a:r>
              <a:rPr lang="tr-TR" b="1" i="1" dirty="0"/>
              <a:t>durumda olan devlet memurlarının görev ve sorumlulukları: </a:t>
            </a:r>
            <a:endParaRPr lang="tr-TR" b="1" i="1" dirty="0" smtClean="0"/>
          </a:p>
          <a:p>
            <a:r>
              <a:rPr lang="tr-TR" b="1" dirty="0" smtClean="0">
                <a:solidFill>
                  <a:srgbClr val="FF0000"/>
                </a:solidFill>
              </a:rPr>
              <a:t>	Madde </a:t>
            </a:r>
            <a:r>
              <a:rPr lang="tr-TR" b="1" dirty="0">
                <a:solidFill>
                  <a:srgbClr val="FF0000"/>
                </a:solidFill>
              </a:rPr>
              <a:t>10 </a:t>
            </a:r>
            <a:r>
              <a:rPr lang="tr-TR" b="1" dirty="0" smtClean="0">
                <a:solidFill>
                  <a:srgbClr val="FF0000"/>
                </a:solidFill>
              </a:rPr>
              <a:t>–</a:t>
            </a:r>
          </a:p>
          <a:p>
            <a:pPr algn="just"/>
            <a:r>
              <a:rPr lang="tr-TR" dirty="0" smtClean="0"/>
              <a:t>	Devlet </a:t>
            </a:r>
            <a:r>
              <a:rPr lang="tr-TR" dirty="0"/>
              <a:t>memurları amiri oldukları kuruluş ve hizmet birimlerinde kanun ve </a:t>
            </a:r>
            <a:r>
              <a:rPr lang="tr-TR" dirty="0" smtClean="0"/>
              <a:t>diğer mevzuatla </a:t>
            </a:r>
            <a:r>
              <a:rPr lang="tr-TR" dirty="0"/>
              <a:t>belirlenen görevleri zamanında ve eksiksiz olarak yapmaktan ve yaptırmaktan, maiyetindeki memurlarını yetiştirmekten, hal ve hareketlerini takip ve kontrol etmekten görevli sorumludurlar</a:t>
            </a:r>
            <a:r>
              <a:rPr lang="tr-TR" dirty="0" smtClean="0"/>
              <a:t>. </a:t>
            </a:r>
          </a:p>
          <a:p>
            <a:pPr algn="just"/>
            <a:endParaRPr lang="tr-TR" dirty="0" smtClean="0"/>
          </a:p>
          <a:p>
            <a:pPr algn="just"/>
            <a:r>
              <a:rPr lang="tr-TR" dirty="0" smtClean="0"/>
              <a:t>	Amir</a:t>
            </a:r>
            <a:r>
              <a:rPr lang="tr-TR" dirty="0"/>
              <a:t>, maiyetindeki memurlara hakkaniyet ve eşitlik içinde davranır. Amirlik yetkisini kanun ve </a:t>
            </a:r>
            <a:r>
              <a:rPr lang="tr-TR" dirty="0" smtClean="0"/>
              <a:t>diğer mevzuatta </a:t>
            </a:r>
            <a:r>
              <a:rPr lang="tr-TR" dirty="0"/>
              <a:t>belirtilen esaslar içinde kullanır</a:t>
            </a:r>
            <a:r>
              <a:rPr lang="tr-TR" dirty="0" smtClean="0"/>
              <a:t>. </a:t>
            </a:r>
          </a:p>
          <a:p>
            <a:pPr algn="just"/>
            <a:endParaRPr lang="tr-TR" dirty="0" smtClean="0"/>
          </a:p>
          <a:p>
            <a:pPr algn="just"/>
            <a:r>
              <a:rPr lang="tr-TR" dirty="0" smtClean="0"/>
              <a:t>	Amir</a:t>
            </a:r>
            <a:r>
              <a:rPr lang="tr-TR" dirty="0"/>
              <a:t>, maiyetindeki memurlara kanunlara ve </a:t>
            </a:r>
            <a:r>
              <a:rPr lang="tr-TR" dirty="0" smtClean="0"/>
              <a:t>Cumhurbaşkanlığı kararnamelerine </a:t>
            </a:r>
            <a:r>
              <a:rPr lang="tr-TR" dirty="0"/>
              <a:t>aykırı emir veremez ve maiyetindeki memurdan hususi bir menfaat temin edecek bir talepte bulunamaz, hediyesini kabul edemez ve borç alamaz.</a:t>
            </a: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3692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464126" y="1137682"/>
            <a:ext cx="11263746" cy="3693319"/>
          </a:xfrm>
          <a:prstGeom prst="rect">
            <a:avLst/>
          </a:prstGeom>
          <a:noFill/>
        </p:spPr>
        <p:txBody>
          <a:bodyPr wrap="square" rtlCol="0">
            <a:spAutoFit/>
          </a:bodyPr>
          <a:lstStyle/>
          <a:p>
            <a:r>
              <a:rPr lang="tr-TR" b="1" i="1" dirty="0" smtClean="0"/>
              <a:t>	Devlet </a:t>
            </a:r>
            <a:r>
              <a:rPr lang="tr-TR" b="1" i="1" dirty="0"/>
              <a:t>memurlarının görev ve sorumlulukları: </a:t>
            </a:r>
            <a:endParaRPr lang="tr-TR" b="1" i="1" dirty="0" smtClean="0"/>
          </a:p>
          <a:p>
            <a:r>
              <a:rPr lang="tr-TR" b="1" dirty="0" smtClean="0">
                <a:solidFill>
                  <a:srgbClr val="FF0000"/>
                </a:solidFill>
              </a:rPr>
              <a:t>	Madde </a:t>
            </a:r>
            <a:r>
              <a:rPr lang="tr-TR" b="1" dirty="0">
                <a:solidFill>
                  <a:srgbClr val="FF0000"/>
                </a:solidFill>
              </a:rPr>
              <a:t>11 – </a:t>
            </a:r>
            <a:endParaRPr lang="tr-TR" b="1" dirty="0" smtClean="0">
              <a:solidFill>
                <a:srgbClr val="FF0000"/>
              </a:solidFill>
            </a:endParaRPr>
          </a:p>
          <a:p>
            <a:pPr algn="just"/>
            <a:r>
              <a:rPr lang="tr-TR" dirty="0" smtClean="0"/>
              <a:t>	Devlet </a:t>
            </a:r>
            <a:r>
              <a:rPr lang="tr-TR" dirty="0"/>
              <a:t>memurları kanun ve </a:t>
            </a:r>
            <a:r>
              <a:rPr lang="tr-TR" dirty="0" smtClean="0"/>
              <a:t>diğer mevzuatta </a:t>
            </a:r>
            <a:r>
              <a:rPr lang="tr-TR" dirty="0"/>
              <a:t>belirtilen esaslara uymakla ve amirler tarafından verilen görevleri yerine getirmekle yükümlü ve görevlerinin iyi ve doğru yürütülmesinden amirlerine karşı sorumludurlar</a:t>
            </a:r>
            <a:r>
              <a:rPr lang="tr-TR" dirty="0" smtClean="0"/>
              <a:t>.</a:t>
            </a:r>
          </a:p>
          <a:p>
            <a:pPr algn="just"/>
            <a:r>
              <a:rPr lang="tr-TR" dirty="0" smtClean="0"/>
              <a:t>	</a:t>
            </a:r>
          </a:p>
          <a:p>
            <a:pPr algn="just"/>
            <a:r>
              <a:rPr lang="tr-TR" dirty="0"/>
              <a:t>	</a:t>
            </a:r>
            <a:r>
              <a:rPr lang="tr-TR" dirty="0" smtClean="0"/>
              <a:t>Devlet </a:t>
            </a:r>
            <a:r>
              <a:rPr lang="tr-TR" dirty="0"/>
              <a:t>memuru amirinden aldığı emri, Anayasa, kanun, </a:t>
            </a:r>
            <a:r>
              <a:rPr lang="tr-TR" dirty="0" smtClean="0"/>
              <a:t>Cumhurbaşkanlığı kararnamesi </a:t>
            </a:r>
            <a:r>
              <a:rPr lang="tr-TR" dirty="0"/>
              <a:t>ve yönetmelik hükümlerine aykırı görürse, yerine getirmez ve bu aykırılığı o emri verene bildirir. Amir emrinde </a:t>
            </a:r>
            <a:r>
              <a:rPr lang="tr-TR" dirty="0" smtClean="0"/>
              <a:t>ısrar </a:t>
            </a:r>
            <a:r>
              <a:rPr lang="tr-TR" dirty="0"/>
              <a:t>eder ve bu emrini yazı ile yenilerse, memur bu emri </a:t>
            </a:r>
            <a:r>
              <a:rPr lang="tr-TR" dirty="0" smtClean="0"/>
              <a:t>yapmaya </a:t>
            </a:r>
            <a:r>
              <a:rPr lang="tr-TR" dirty="0"/>
              <a:t>mecburdur. Ancak emrin yerine getirilmesinden doğacak sorumluluk emri verene aittir</a:t>
            </a:r>
            <a:r>
              <a:rPr lang="tr-TR" dirty="0" smtClean="0"/>
              <a:t>.</a:t>
            </a:r>
          </a:p>
          <a:p>
            <a:pPr algn="just"/>
            <a:r>
              <a:rPr lang="tr-TR" dirty="0" smtClean="0"/>
              <a:t>	</a:t>
            </a:r>
          </a:p>
          <a:p>
            <a:pPr algn="just"/>
            <a:r>
              <a:rPr lang="tr-TR" dirty="0"/>
              <a:t>	</a:t>
            </a:r>
            <a:r>
              <a:rPr lang="tr-TR" dirty="0" smtClean="0"/>
              <a:t>Konusu </a:t>
            </a:r>
            <a:r>
              <a:rPr lang="tr-TR" dirty="0"/>
              <a:t>suç teşkil eden emir, hiçbir suretle yerine getirilmez; yerine getiren kimse sorumluluktan kurtulamaz. </a:t>
            </a:r>
            <a:r>
              <a:rPr lang="tr-TR" dirty="0" smtClean="0"/>
              <a:t>	</a:t>
            </a:r>
          </a:p>
          <a:p>
            <a:pPr algn="just"/>
            <a:r>
              <a:rPr lang="tr-TR" dirty="0"/>
              <a:t>	</a:t>
            </a:r>
            <a:r>
              <a:rPr lang="tr-TR" dirty="0" smtClean="0"/>
              <a:t>Acele </a:t>
            </a:r>
            <a:r>
              <a:rPr lang="tr-TR" dirty="0"/>
              <a:t>hallerde kamu düzeninin ve kamu güvenliğinin korunması için kanunla gösterilen istisnalar saklıdır.</a:t>
            </a: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50053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72439" y="1371600"/>
            <a:ext cx="11247120" cy="3416320"/>
          </a:xfrm>
          <a:prstGeom prst="rect">
            <a:avLst/>
          </a:prstGeom>
          <a:noFill/>
        </p:spPr>
        <p:txBody>
          <a:bodyPr wrap="square" rtlCol="0">
            <a:spAutoFit/>
          </a:bodyPr>
          <a:lstStyle/>
          <a:p>
            <a:endParaRPr lang="tr-TR" dirty="0" smtClean="0"/>
          </a:p>
          <a:p>
            <a:pPr algn="just"/>
            <a:r>
              <a:rPr lang="tr-TR" b="1" i="1" dirty="0" smtClean="0"/>
              <a:t>	Kişisel </a:t>
            </a:r>
            <a:r>
              <a:rPr lang="tr-TR" b="1" i="1" dirty="0"/>
              <a:t>sorumluluk ve zarar: </a:t>
            </a:r>
            <a:endParaRPr lang="tr-TR" b="1" i="1" dirty="0" smtClean="0"/>
          </a:p>
          <a:p>
            <a:pPr algn="just"/>
            <a:r>
              <a:rPr lang="tr-TR" b="1" dirty="0" smtClean="0">
                <a:solidFill>
                  <a:srgbClr val="FF0000"/>
                </a:solidFill>
              </a:rPr>
              <a:t>	Madde </a:t>
            </a:r>
            <a:r>
              <a:rPr lang="tr-TR" b="1" dirty="0">
                <a:solidFill>
                  <a:srgbClr val="FF0000"/>
                </a:solidFill>
              </a:rPr>
              <a:t>12 – </a:t>
            </a:r>
            <a:endParaRPr lang="tr-TR" b="1" dirty="0" smtClean="0">
              <a:solidFill>
                <a:srgbClr val="FF0000"/>
              </a:solidFill>
            </a:endParaRPr>
          </a:p>
          <a:p>
            <a:pPr algn="just"/>
            <a:r>
              <a:rPr lang="tr-TR" dirty="0" smtClean="0"/>
              <a:t>	Devlet </a:t>
            </a:r>
            <a:r>
              <a:rPr lang="tr-TR" dirty="0"/>
              <a:t>memurları, görevlerini dikkat ve itina ile yerine getirmek ve kendilerine teslim edilen Devlet malını korumak ve her an hizmete hazır halde bulundurmak için gerekli tedbirleri almak zorundadırlar. </a:t>
            </a:r>
            <a:endParaRPr lang="tr-TR" dirty="0" smtClean="0"/>
          </a:p>
          <a:p>
            <a:pPr algn="just"/>
            <a:endParaRPr lang="tr-TR" dirty="0"/>
          </a:p>
          <a:p>
            <a:pPr algn="just"/>
            <a:r>
              <a:rPr lang="tr-TR" dirty="0" smtClean="0"/>
              <a:t>	Devlet </a:t>
            </a:r>
            <a:r>
              <a:rPr lang="tr-TR" dirty="0"/>
              <a:t>memurunun kasıt, kusur, ihmal veya tedbirsizliği sonucu idare zarara uğratılmışsa, bu zararın ilgili memur tarafından rayiç bedeli üzerinden ödenmesi esastır. </a:t>
            </a:r>
            <a:endParaRPr lang="tr-TR" dirty="0" smtClean="0"/>
          </a:p>
          <a:p>
            <a:pPr algn="just"/>
            <a:endParaRPr lang="tr-TR" dirty="0"/>
          </a:p>
          <a:p>
            <a:pPr algn="just"/>
            <a:r>
              <a:rPr lang="tr-TR" dirty="0" smtClean="0"/>
              <a:t>	Zararların </a:t>
            </a:r>
            <a:r>
              <a:rPr lang="tr-TR" dirty="0"/>
              <a:t>ödettirilmesinde bu konudaki genel hükümler uygulanır. Ancak fiilin meydana geldiği tarihte en alt derecenin birinci kademesinde bulunan memurun brüt aylığının yarısını geçmeyen zararlar, kabul etmesi halinde disiplin amiri veya yetkili disiplin kurulu kararına göre ilgili memurca ödenir. </a:t>
            </a:r>
          </a:p>
        </p:txBody>
      </p:sp>
    </p:spTree>
    <p:extLst>
      <p:ext uri="{BB962C8B-B14F-4D97-AF65-F5344CB8AC3E}">
        <p14:creationId xmlns:p14="http://schemas.microsoft.com/office/powerpoint/2010/main" val="4200322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68282" y="1055717"/>
            <a:ext cx="11255433" cy="3970318"/>
          </a:xfrm>
          <a:prstGeom prst="rect">
            <a:avLst/>
          </a:prstGeom>
          <a:noFill/>
        </p:spPr>
        <p:txBody>
          <a:bodyPr wrap="square" rtlCol="0">
            <a:spAutoFit/>
          </a:bodyPr>
          <a:lstStyle/>
          <a:p>
            <a:pPr algn="just"/>
            <a:r>
              <a:rPr lang="tr-TR" b="1" i="1" dirty="0" smtClean="0"/>
              <a:t>	Kişilerin </a:t>
            </a:r>
            <a:r>
              <a:rPr lang="tr-TR" b="1" i="1" dirty="0"/>
              <a:t>uğradıkları zararlar: </a:t>
            </a:r>
            <a:endParaRPr lang="tr-TR" b="1" i="1" dirty="0" smtClean="0"/>
          </a:p>
          <a:p>
            <a:pPr algn="just"/>
            <a:r>
              <a:rPr lang="tr-TR" b="1" dirty="0" smtClean="0">
                <a:solidFill>
                  <a:srgbClr val="FF0000"/>
                </a:solidFill>
              </a:rPr>
              <a:t>	Madde </a:t>
            </a:r>
            <a:r>
              <a:rPr lang="tr-TR" b="1" dirty="0">
                <a:solidFill>
                  <a:srgbClr val="FF0000"/>
                </a:solidFill>
              </a:rPr>
              <a:t>13 – </a:t>
            </a:r>
            <a:endParaRPr lang="tr-TR" b="1" dirty="0" smtClean="0">
              <a:solidFill>
                <a:srgbClr val="FF0000"/>
              </a:solidFill>
            </a:endParaRPr>
          </a:p>
          <a:p>
            <a:pPr algn="just"/>
            <a:r>
              <a:rPr lang="tr-TR" dirty="0" smtClean="0"/>
              <a:t>	Kişiler </a:t>
            </a:r>
            <a:r>
              <a:rPr lang="tr-TR" dirty="0"/>
              <a:t>kamu hukukuna tabi görevlerle ilgili olarak uğradıkları zararlardan dolayı bu görevleri yerine getiren personel aleyhine değil, ilgili kurum aleyhine dava açarlar. Ancak, Devlet dairelerine tevdi veya bu dairelerce tahsil veya muhafaza edilen para ve para hükmündeki değerli kağıtların ilgili personel tarafından zimmete geçirilmesi halinde, zimmete geçirilen miktar, cezai takibat sonucu beklenmeden Hazine tarafından hak sahibine ödenir. Kurumun, genel hükümlere göre sorumlu personele rücu hakkı saklıdır. </a:t>
            </a:r>
            <a:endParaRPr lang="tr-TR" dirty="0" smtClean="0"/>
          </a:p>
          <a:p>
            <a:pPr algn="just"/>
            <a:endParaRPr lang="tr-TR" dirty="0" smtClean="0"/>
          </a:p>
          <a:p>
            <a:pPr algn="just"/>
            <a:r>
              <a:rPr lang="tr-TR" dirty="0" smtClean="0"/>
              <a:t>	İşkence </a:t>
            </a:r>
            <a:r>
              <a:rPr lang="tr-TR" dirty="0"/>
              <a:t>ya da zalimane, gayri insani veya haysiyet kırıcı muamele suçları nedeniyle Avrupa İnsan Hakları Mahkemesince verilen kararlar sonucunda Devletçe ödenen tazminatlardan dolayı sorumlu personele rücu edilmesi hakkında da yukarıdaki fıkra hükmü uygulanır. </a:t>
            </a:r>
            <a:endParaRPr lang="tr-TR" dirty="0" smtClean="0"/>
          </a:p>
          <a:p>
            <a:pPr algn="just"/>
            <a:endParaRPr lang="tr-TR" dirty="0" smtClean="0"/>
          </a:p>
          <a:p>
            <a:pPr algn="just"/>
            <a:r>
              <a:rPr lang="tr-TR" dirty="0" smtClean="0"/>
              <a:t>	12’nci </a:t>
            </a:r>
            <a:r>
              <a:rPr lang="tr-TR" dirty="0"/>
              <a:t>maddeyle bu maddede belirtilen zararların nevi, miktarlarının tespiti, takibi, amirlerin sorumlulukları ve yapılacak işlemlerle ilgili diğer hususlar </a:t>
            </a:r>
            <a:r>
              <a:rPr lang="tr-TR" dirty="0" smtClean="0"/>
              <a:t>Cumhurbaşkanınca </a:t>
            </a:r>
            <a:r>
              <a:rPr lang="tr-TR" dirty="0"/>
              <a:t>düzenlenecek yönetmelikle </a:t>
            </a:r>
            <a:r>
              <a:rPr lang="tr-TR" dirty="0" smtClean="0"/>
              <a:t>belirlenir.</a:t>
            </a:r>
            <a:endParaRPr lang="tr-TR" dirty="0"/>
          </a:p>
        </p:txBody>
      </p:sp>
    </p:spTree>
    <p:extLst>
      <p:ext uri="{BB962C8B-B14F-4D97-AF65-F5344CB8AC3E}">
        <p14:creationId xmlns:p14="http://schemas.microsoft.com/office/powerpoint/2010/main" val="106780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84908" y="1235880"/>
            <a:ext cx="11222182" cy="3693319"/>
          </a:xfrm>
          <a:prstGeom prst="rect">
            <a:avLst/>
          </a:prstGeom>
          <a:noFill/>
        </p:spPr>
        <p:txBody>
          <a:bodyPr wrap="square" rtlCol="0">
            <a:spAutoFit/>
          </a:bodyPr>
          <a:lstStyle/>
          <a:p>
            <a:pPr algn="just"/>
            <a:r>
              <a:rPr lang="tr-TR" b="1" i="1" dirty="0" smtClean="0"/>
              <a:t>	Mal </a:t>
            </a:r>
            <a:r>
              <a:rPr lang="tr-TR" b="1" i="1" dirty="0"/>
              <a:t>bildirimi: </a:t>
            </a:r>
            <a:endParaRPr lang="tr-TR" b="1" i="1" dirty="0" smtClean="0"/>
          </a:p>
          <a:p>
            <a:pPr algn="just"/>
            <a:r>
              <a:rPr lang="tr-TR" b="1" dirty="0" smtClean="0">
                <a:solidFill>
                  <a:srgbClr val="FF0000"/>
                </a:solidFill>
              </a:rPr>
              <a:t>	Madde </a:t>
            </a:r>
            <a:r>
              <a:rPr lang="tr-TR" b="1" dirty="0">
                <a:solidFill>
                  <a:srgbClr val="FF0000"/>
                </a:solidFill>
              </a:rPr>
              <a:t>14 – </a:t>
            </a:r>
            <a:endParaRPr lang="tr-TR" b="1" dirty="0" smtClean="0">
              <a:solidFill>
                <a:srgbClr val="FF0000"/>
              </a:solidFill>
            </a:endParaRPr>
          </a:p>
          <a:p>
            <a:pPr algn="just"/>
            <a:r>
              <a:rPr lang="tr-TR" dirty="0" smtClean="0"/>
              <a:t>	Devlet </a:t>
            </a:r>
            <a:r>
              <a:rPr lang="tr-TR" dirty="0"/>
              <a:t>memurları, kendileriyle, eşlerine ve velayetleri altındaki çocuklarına ait taşınır ve taşınmaz malları, alacak ve borçları hakkında, özel kanunda yazılı hükümler uyarınca, mal bildirimi verirler. </a:t>
            </a:r>
            <a:endParaRPr lang="tr-TR" dirty="0" smtClean="0"/>
          </a:p>
          <a:p>
            <a:pPr algn="just"/>
            <a:endParaRPr lang="tr-TR" dirty="0"/>
          </a:p>
          <a:p>
            <a:pPr algn="just"/>
            <a:r>
              <a:rPr lang="tr-TR" b="1" i="1" dirty="0" smtClean="0"/>
              <a:t>	Basına </a:t>
            </a:r>
            <a:r>
              <a:rPr lang="tr-TR" b="1" i="1" dirty="0"/>
              <a:t>bilgi veya demeç verme: </a:t>
            </a:r>
            <a:endParaRPr lang="tr-TR" b="1" i="1" dirty="0" smtClean="0"/>
          </a:p>
          <a:p>
            <a:pPr algn="just"/>
            <a:r>
              <a:rPr lang="tr-TR" b="1" dirty="0" smtClean="0">
                <a:solidFill>
                  <a:srgbClr val="FF0000"/>
                </a:solidFill>
              </a:rPr>
              <a:t>	Madde </a:t>
            </a:r>
            <a:r>
              <a:rPr lang="tr-TR" b="1" dirty="0">
                <a:solidFill>
                  <a:srgbClr val="FF0000"/>
                </a:solidFill>
              </a:rPr>
              <a:t>15 – </a:t>
            </a:r>
            <a:endParaRPr lang="tr-TR" b="1" dirty="0" smtClean="0">
              <a:solidFill>
                <a:srgbClr val="FF0000"/>
              </a:solidFill>
            </a:endParaRPr>
          </a:p>
          <a:p>
            <a:pPr algn="just"/>
            <a:r>
              <a:rPr lang="tr-TR" dirty="0" smtClean="0"/>
              <a:t>	Devlet </a:t>
            </a:r>
            <a:r>
              <a:rPr lang="tr-TR" dirty="0"/>
              <a:t>Memurları, kamu görevleri hakkında basına, haber ajanslarına veya radyo ve televizyon kurumlarına bilgi veya demeç veremezler. Bu konuda gerekli bilgi ancak bakanın yetkili kılacağı görevli illerde valiler veya yetkili kılacağı görevli tarafından verilebilir. </a:t>
            </a:r>
            <a:endParaRPr lang="tr-TR" dirty="0" smtClean="0"/>
          </a:p>
          <a:p>
            <a:pPr algn="just"/>
            <a:endParaRPr lang="tr-TR" dirty="0"/>
          </a:p>
          <a:p>
            <a:pPr algn="just"/>
            <a:r>
              <a:rPr lang="tr-TR" dirty="0" smtClean="0"/>
              <a:t>	Askeri </a:t>
            </a:r>
            <a:r>
              <a:rPr lang="tr-TR" dirty="0"/>
              <a:t>hizmet ile ilgili bilgiler özel kanunların ve </a:t>
            </a:r>
            <a:r>
              <a:rPr lang="tr-TR" dirty="0" smtClean="0"/>
              <a:t>Cumhurbaşkanlığı </a:t>
            </a:r>
            <a:r>
              <a:rPr lang="tr-TR" dirty="0" smtClean="0"/>
              <a:t>kararnamelerinin </a:t>
            </a:r>
            <a:r>
              <a:rPr lang="tr-TR" dirty="0" smtClean="0"/>
              <a:t>yetkili </a:t>
            </a:r>
            <a:r>
              <a:rPr lang="tr-TR" dirty="0"/>
              <a:t>kıldığı personel </a:t>
            </a:r>
            <a:r>
              <a:rPr lang="tr-TR" dirty="0" smtClean="0"/>
              <a:t>dışında </a:t>
            </a:r>
            <a:r>
              <a:rPr lang="tr-TR" dirty="0"/>
              <a:t>hiç bir kimse tarafından açıklanamaz</a:t>
            </a:r>
            <a:r>
              <a:rPr lang="tr-TR" dirty="0" smtClean="0"/>
              <a:t>.</a:t>
            </a:r>
            <a:endParaRPr lang="tr-TR" dirty="0"/>
          </a:p>
        </p:txBody>
      </p:sp>
    </p:spTree>
    <p:extLst>
      <p:ext uri="{BB962C8B-B14F-4D97-AF65-F5344CB8AC3E}">
        <p14:creationId xmlns:p14="http://schemas.microsoft.com/office/powerpoint/2010/main" val="3864790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534784" y="2119746"/>
            <a:ext cx="11122429" cy="2031325"/>
          </a:xfrm>
          <a:prstGeom prst="rect">
            <a:avLst/>
          </a:prstGeom>
          <a:noFill/>
        </p:spPr>
        <p:txBody>
          <a:bodyPr wrap="square" rtlCol="0">
            <a:spAutoFit/>
          </a:bodyPr>
          <a:lstStyle/>
          <a:p>
            <a:pPr algn="just"/>
            <a:r>
              <a:rPr lang="tr-TR" b="1" i="1" dirty="0" smtClean="0"/>
              <a:t>	Resmi </a:t>
            </a:r>
            <a:r>
              <a:rPr lang="tr-TR" b="1" i="1" dirty="0"/>
              <a:t>belge, araç ve gereçlerin yetki verilen mahaller dışına çıkarılmaması ve iadesi: </a:t>
            </a:r>
            <a:endParaRPr lang="tr-TR" b="1" i="1" dirty="0" smtClean="0"/>
          </a:p>
          <a:p>
            <a:pPr algn="just"/>
            <a:r>
              <a:rPr lang="tr-TR" b="1" dirty="0" smtClean="0">
                <a:solidFill>
                  <a:srgbClr val="FF0000"/>
                </a:solidFill>
              </a:rPr>
              <a:t>	Madde </a:t>
            </a:r>
            <a:r>
              <a:rPr lang="tr-TR" b="1" dirty="0">
                <a:solidFill>
                  <a:srgbClr val="FF0000"/>
                </a:solidFill>
              </a:rPr>
              <a:t>16 – </a:t>
            </a:r>
            <a:endParaRPr lang="tr-TR" b="1" dirty="0" smtClean="0">
              <a:solidFill>
                <a:srgbClr val="FF0000"/>
              </a:solidFill>
            </a:endParaRPr>
          </a:p>
          <a:p>
            <a:pPr algn="just"/>
            <a:r>
              <a:rPr lang="tr-TR" dirty="0" smtClean="0"/>
              <a:t>	Devlet </a:t>
            </a:r>
            <a:r>
              <a:rPr lang="tr-TR" dirty="0"/>
              <a:t>memurları görevleri ile ilgili resmi belge araç ve gereçleri, yetki verilen mahaller dışına çıkaramazlar, hususi işlerinde kullanamazlar. </a:t>
            </a:r>
            <a:endParaRPr lang="tr-TR" dirty="0" smtClean="0"/>
          </a:p>
          <a:p>
            <a:pPr algn="just"/>
            <a:endParaRPr lang="tr-TR" dirty="0" smtClean="0"/>
          </a:p>
          <a:p>
            <a:pPr algn="just"/>
            <a:r>
              <a:rPr lang="tr-TR" dirty="0" smtClean="0"/>
              <a:t>	Devlet </a:t>
            </a:r>
            <a:r>
              <a:rPr lang="tr-TR" dirty="0"/>
              <a:t>memurları görevleri icabı kendilerine teslim edilen resmi belge, araç ve gereçleri görevleri sona erdiği zaman iade etmek zorundadırlar. Bu zorunluluk memurun mirasçılarına da şamildir. </a:t>
            </a:r>
          </a:p>
        </p:txBody>
      </p:sp>
    </p:spTree>
    <p:extLst>
      <p:ext uri="{BB962C8B-B14F-4D97-AF65-F5344CB8AC3E}">
        <p14:creationId xmlns:p14="http://schemas.microsoft.com/office/powerpoint/2010/main" val="4061867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89064" y="550609"/>
            <a:ext cx="11213869" cy="5693866"/>
          </a:xfrm>
          <a:prstGeom prst="rect">
            <a:avLst/>
          </a:prstGeom>
          <a:noFill/>
        </p:spPr>
        <p:txBody>
          <a:bodyPr wrap="square" rtlCol="0">
            <a:spAutoFit/>
          </a:bodyPr>
          <a:lstStyle/>
          <a:p>
            <a:pPr algn="ctr"/>
            <a:r>
              <a:rPr lang="tr-TR" sz="2000" b="1" dirty="0" smtClean="0">
                <a:solidFill>
                  <a:schemeClr val="accent5">
                    <a:lumMod val="75000"/>
                  </a:schemeClr>
                </a:solidFill>
                <a:latin typeface="Arial" panose="020B0604020202020204" pitchFamily="34" charset="0"/>
                <a:cs typeface="Arial" panose="020B0604020202020204" pitchFamily="34" charset="0"/>
              </a:rPr>
              <a:t>BÖLÜM:3</a:t>
            </a:r>
          </a:p>
          <a:p>
            <a:pPr algn="ctr"/>
            <a:r>
              <a:rPr lang="tr-TR" sz="2000" b="1" dirty="0" smtClean="0">
                <a:solidFill>
                  <a:schemeClr val="accent5">
                    <a:lumMod val="75000"/>
                  </a:schemeClr>
                </a:solidFill>
                <a:latin typeface="Arial" panose="020B0604020202020204" pitchFamily="34" charset="0"/>
                <a:cs typeface="Arial" panose="020B0604020202020204" pitchFamily="34" charset="0"/>
              </a:rPr>
              <a:t>Genel </a:t>
            </a:r>
            <a:r>
              <a:rPr lang="tr-TR" sz="2000" b="1" dirty="0">
                <a:solidFill>
                  <a:schemeClr val="accent5">
                    <a:lumMod val="75000"/>
                  </a:schemeClr>
                </a:solidFill>
                <a:latin typeface="Arial" panose="020B0604020202020204" pitchFamily="34" charset="0"/>
                <a:cs typeface="Arial" panose="020B0604020202020204" pitchFamily="34" charset="0"/>
              </a:rPr>
              <a:t>Haklar </a:t>
            </a:r>
          </a:p>
          <a:p>
            <a:endParaRPr lang="tr-TR" dirty="0"/>
          </a:p>
          <a:p>
            <a:pPr algn="just"/>
            <a:r>
              <a:rPr lang="tr-TR" b="1" i="1" dirty="0" smtClean="0"/>
              <a:t>	Uygulamayı </a:t>
            </a:r>
            <a:r>
              <a:rPr lang="tr-TR" b="1" i="1" dirty="0"/>
              <a:t>isteme hakkı: </a:t>
            </a:r>
            <a:endParaRPr lang="tr-TR" b="1" i="1" dirty="0" smtClean="0"/>
          </a:p>
          <a:p>
            <a:pPr algn="just"/>
            <a:r>
              <a:rPr lang="tr-TR" b="1" dirty="0" smtClean="0">
                <a:solidFill>
                  <a:srgbClr val="FF0000"/>
                </a:solidFill>
              </a:rPr>
              <a:t>	Madde </a:t>
            </a:r>
            <a:r>
              <a:rPr lang="tr-TR" b="1" dirty="0">
                <a:solidFill>
                  <a:srgbClr val="FF0000"/>
                </a:solidFill>
              </a:rPr>
              <a:t>17 – </a:t>
            </a:r>
            <a:endParaRPr lang="tr-TR" b="1" dirty="0" smtClean="0">
              <a:solidFill>
                <a:srgbClr val="FF0000"/>
              </a:solidFill>
            </a:endParaRPr>
          </a:p>
          <a:p>
            <a:pPr algn="just"/>
            <a:r>
              <a:rPr lang="tr-TR" dirty="0" smtClean="0"/>
              <a:t>	Devlet </a:t>
            </a:r>
            <a:r>
              <a:rPr lang="tr-TR" dirty="0"/>
              <a:t>memurları, bu kanun ve </a:t>
            </a:r>
            <a:r>
              <a:rPr lang="tr-TR" dirty="0" smtClean="0"/>
              <a:t>diğer mevzuata </a:t>
            </a:r>
            <a:r>
              <a:rPr lang="tr-TR" dirty="0"/>
              <a:t>göre tayin ve </a:t>
            </a:r>
            <a:r>
              <a:rPr lang="tr-TR" dirty="0" smtClean="0"/>
              <a:t>tespit </a:t>
            </a:r>
            <a:r>
              <a:rPr lang="tr-TR" dirty="0"/>
              <a:t>olunup yürürlükte bulunan hükümlerin kendileri hakkında aynen uygulanmasını istemek hakkına sahiptirler</a:t>
            </a:r>
            <a:r>
              <a:rPr lang="tr-TR" dirty="0" smtClean="0"/>
              <a:t>.</a:t>
            </a:r>
          </a:p>
          <a:p>
            <a:pPr algn="just"/>
            <a:endParaRPr lang="tr-TR" dirty="0"/>
          </a:p>
          <a:p>
            <a:pPr algn="just"/>
            <a:r>
              <a:rPr lang="tr-TR" b="1" i="1" dirty="0" smtClean="0"/>
              <a:t>	Güvenlik</a:t>
            </a:r>
            <a:r>
              <a:rPr lang="tr-TR" b="1" i="1" dirty="0"/>
              <a:t>: </a:t>
            </a:r>
            <a:endParaRPr lang="tr-TR" b="1" i="1" dirty="0" smtClean="0"/>
          </a:p>
          <a:p>
            <a:pPr algn="just"/>
            <a:r>
              <a:rPr lang="tr-TR" b="1" dirty="0" smtClean="0">
                <a:solidFill>
                  <a:srgbClr val="FF0000"/>
                </a:solidFill>
              </a:rPr>
              <a:t>	Madde </a:t>
            </a:r>
            <a:r>
              <a:rPr lang="tr-TR" b="1" dirty="0">
                <a:solidFill>
                  <a:srgbClr val="FF0000"/>
                </a:solidFill>
              </a:rPr>
              <a:t>18 – </a:t>
            </a:r>
            <a:endParaRPr lang="tr-TR" b="1" dirty="0" smtClean="0">
              <a:solidFill>
                <a:srgbClr val="FF0000"/>
              </a:solidFill>
            </a:endParaRPr>
          </a:p>
          <a:p>
            <a:pPr algn="just"/>
            <a:r>
              <a:rPr lang="tr-TR" dirty="0" smtClean="0"/>
              <a:t>	Kanunlarda </a:t>
            </a:r>
            <a:r>
              <a:rPr lang="tr-TR" dirty="0"/>
              <a:t>yazılı haller dışında Devlet memurunun memurluğuna son verilmez, aylık ve başka hakları elinden alınamaz. </a:t>
            </a:r>
            <a:endParaRPr lang="tr-TR" dirty="0" smtClean="0"/>
          </a:p>
          <a:p>
            <a:pPr algn="just"/>
            <a:endParaRPr lang="tr-TR" dirty="0" smtClean="0"/>
          </a:p>
          <a:p>
            <a:pPr algn="just"/>
            <a:r>
              <a:rPr lang="tr-TR" b="1" i="1" dirty="0" smtClean="0"/>
              <a:t>	Emeklilik</a:t>
            </a:r>
            <a:r>
              <a:rPr lang="tr-TR" b="1" i="1" dirty="0"/>
              <a:t>: </a:t>
            </a:r>
          </a:p>
          <a:p>
            <a:pPr algn="just"/>
            <a:r>
              <a:rPr lang="tr-TR" b="1" dirty="0" smtClean="0">
                <a:solidFill>
                  <a:srgbClr val="FF0000"/>
                </a:solidFill>
              </a:rPr>
              <a:t>	Madde </a:t>
            </a:r>
            <a:r>
              <a:rPr lang="tr-TR" b="1" dirty="0">
                <a:solidFill>
                  <a:srgbClr val="FF0000"/>
                </a:solidFill>
              </a:rPr>
              <a:t>19 – </a:t>
            </a:r>
            <a:endParaRPr lang="tr-TR" b="1" dirty="0" smtClean="0">
              <a:solidFill>
                <a:srgbClr val="FF0000"/>
              </a:solidFill>
            </a:endParaRPr>
          </a:p>
          <a:p>
            <a:pPr algn="just"/>
            <a:r>
              <a:rPr lang="tr-TR" dirty="0" smtClean="0"/>
              <a:t>	Devlet </a:t>
            </a:r>
            <a:r>
              <a:rPr lang="tr-TR" dirty="0"/>
              <a:t>memurlarının, özel kanununda yazılı belirli şartlar içinde, emeklilik hakları vardır. </a:t>
            </a:r>
            <a:endParaRPr lang="tr-TR" dirty="0" smtClean="0"/>
          </a:p>
          <a:p>
            <a:pPr algn="just"/>
            <a:endParaRPr lang="tr-TR" dirty="0"/>
          </a:p>
          <a:p>
            <a:pPr algn="just"/>
            <a:r>
              <a:rPr lang="tr-TR" b="1" i="1" dirty="0" smtClean="0"/>
              <a:t>	Çekilme</a:t>
            </a:r>
            <a:r>
              <a:rPr lang="tr-TR" b="1" i="1" dirty="0"/>
              <a:t>: </a:t>
            </a:r>
          </a:p>
          <a:p>
            <a:pPr algn="just"/>
            <a:r>
              <a:rPr lang="tr-TR" b="1" dirty="0" smtClean="0">
                <a:solidFill>
                  <a:srgbClr val="FF0000"/>
                </a:solidFill>
              </a:rPr>
              <a:t>	Madde </a:t>
            </a:r>
            <a:r>
              <a:rPr lang="tr-TR" b="1" dirty="0">
                <a:solidFill>
                  <a:srgbClr val="FF0000"/>
                </a:solidFill>
              </a:rPr>
              <a:t>20 – </a:t>
            </a:r>
            <a:endParaRPr lang="tr-TR" b="1" dirty="0" smtClean="0">
              <a:solidFill>
                <a:srgbClr val="FF0000"/>
              </a:solidFill>
            </a:endParaRPr>
          </a:p>
          <a:p>
            <a:pPr algn="just"/>
            <a:r>
              <a:rPr lang="tr-TR" dirty="0" smtClean="0"/>
              <a:t>	Devlet </a:t>
            </a:r>
            <a:r>
              <a:rPr lang="tr-TR" dirty="0"/>
              <a:t>memurları, bu kanunda belirtilen esaslara göre memurluktan </a:t>
            </a:r>
            <a:r>
              <a:rPr lang="tr-TR" dirty="0" smtClean="0"/>
              <a:t>çekilebilirler.</a:t>
            </a:r>
            <a:endParaRPr lang="tr-TR" dirty="0"/>
          </a:p>
        </p:txBody>
      </p:sp>
    </p:spTree>
    <p:extLst>
      <p:ext uri="{BB962C8B-B14F-4D97-AF65-F5344CB8AC3E}">
        <p14:creationId xmlns:p14="http://schemas.microsoft.com/office/powerpoint/2010/main" val="2129213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84908" y="1084459"/>
            <a:ext cx="11222182" cy="4247317"/>
          </a:xfrm>
          <a:prstGeom prst="rect">
            <a:avLst/>
          </a:prstGeom>
          <a:noFill/>
        </p:spPr>
        <p:txBody>
          <a:bodyPr wrap="square" rtlCol="0">
            <a:spAutoFit/>
          </a:bodyPr>
          <a:lstStyle/>
          <a:p>
            <a:pPr algn="just"/>
            <a:r>
              <a:rPr lang="tr-TR" b="1" i="1" dirty="0" smtClean="0"/>
              <a:t>	Müracaat</a:t>
            </a:r>
            <a:r>
              <a:rPr lang="tr-TR" b="1" i="1" dirty="0"/>
              <a:t>, şikayet ve dava açma: </a:t>
            </a:r>
          </a:p>
          <a:p>
            <a:pPr algn="just"/>
            <a:r>
              <a:rPr lang="tr-TR" b="1" dirty="0" smtClean="0">
                <a:solidFill>
                  <a:srgbClr val="FF0000"/>
                </a:solidFill>
              </a:rPr>
              <a:t>	Madde </a:t>
            </a:r>
            <a:r>
              <a:rPr lang="tr-TR" b="1" dirty="0">
                <a:solidFill>
                  <a:srgbClr val="FF0000"/>
                </a:solidFill>
              </a:rPr>
              <a:t>21 – </a:t>
            </a:r>
          </a:p>
          <a:p>
            <a:pPr algn="just"/>
            <a:r>
              <a:rPr lang="tr-TR" dirty="0" smtClean="0"/>
              <a:t>	Devlet </a:t>
            </a:r>
            <a:r>
              <a:rPr lang="tr-TR" dirty="0"/>
              <a:t>memurları kurumlarıyla ilgili resmi ve şahsi işlerinden dolayı müracaat; amirleri veya kurumları tarafından kendilerine uygulanan idari eylem ve işlemlerden dolayı şikayet ve dava açma hakkına sahiptirler. </a:t>
            </a:r>
            <a:endParaRPr lang="tr-TR" dirty="0" smtClean="0"/>
          </a:p>
          <a:p>
            <a:pPr algn="just"/>
            <a:endParaRPr lang="tr-TR" dirty="0"/>
          </a:p>
          <a:p>
            <a:pPr algn="just"/>
            <a:r>
              <a:rPr lang="tr-TR" dirty="0" smtClean="0"/>
              <a:t>	Müracaat </a:t>
            </a:r>
            <a:r>
              <a:rPr lang="tr-TR" dirty="0"/>
              <a:t>ve şikayetler söz veya yazı ile en yakın amirden başlayarak silsile yolu ile şikayet edilen amirler atlanarak yapılır. </a:t>
            </a:r>
            <a:endParaRPr lang="tr-TR" dirty="0" smtClean="0"/>
          </a:p>
          <a:p>
            <a:pPr algn="just"/>
            <a:endParaRPr lang="tr-TR" dirty="0"/>
          </a:p>
          <a:p>
            <a:pPr algn="just"/>
            <a:r>
              <a:rPr lang="tr-TR" dirty="0" smtClean="0"/>
              <a:t>	Müracaat </a:t>
            </a:r>
            <a:r>
              <a:rPr lang="tr-TR" dirty="0"/>
              <a:t>ve şikayetler incelenerek en kısa zamanda ilgiliye bildirilir. Müracaat ve şikayetlerle ilgili esas ve usuller </a:t>
            </a:r>
            <a:r>
              <a:rPr lang="tr-TR" dirty="0" smtClean="0"/>
              <a:t>Cumhurbaşkanınca </a:t>
            </a:r>
            <a:r>
              <a:rPr lang="tr-TR" dirty="0"/>
              <a:t>hazırlanacak bir yönetmelikle düzenlenir</a:t>
            </a:r>
            <a:r>
              <a:rPr lang="tr-TR" dirty="0" smtClean="0"/>
              <a:t>.</a:t>
            </a:r>
          </a:p>
          <a:p>
            <a:pPr algn="just"/>
            <a:endParaRPr lang="tr-TR" dirty="0" smtClean="0"/>
          </a:p>
          <a:p>
            <a:pPr algn="just"/>
            <a:r>
              <a:rPr lang="tr-TR" b="1" i="1" dirty="0" smtClean="0"/>
              <a:t>	Sendika </a:t>
            </a:r>
            <a:r>
              <a:rPr lang="tr-TR" b="1" i="1" dirty="0"/>
              <a:t>kurma: </a:t>
            </a:r>
          </a:p>
          <a:p>
            <a:pPr algn="just"/>
            <a:r>
              <a:rPr lang="tr-TR" b="1" dirty="0" smtClean="0">
                <a:solidFill>
                  <a:srgbClr val="FF0000"/>
                </a:solidFill>
              </a:rPr>
              <a:t>	Madde </a:t>
            </a:r>
            <a:r>
              <a:rPr lang="tr-TR" b="1" dirty="0">
                <a:solidFill>
                  <a:srgbClr val="FF0000"/>
                </a:solidFill>
              </a:rPr>
              <a:t>22 – </a:t>
            </a:r>
          </a:p>
          <a:p>
            <a:pPr algn="just"/>
            <a:r>
              <a:rPr lang="tr-TR" dirty="0" smtClean="0"/>
              <a:t>	Devlet </a:t>
            </a:r>
            <a:r>
              <a:rPr lang="tr-TR" dirty="0"/>
              <a:t>memurları, Anayasada ve özel kanununda belirtilen hükümler uyarınca sendikalar ve üst kuruluşlar kurabilir ve bunlara üye olabilirler.</a:t>
            </a:r>
          </a:p>
        </p:txBody>
      </p:sp>
    </p:spTree>
    <p:extLst>
      <p:ext uri="{BB962C8B-B14F-4D97-AF65-F5344CB8AC3E}">
        <p14:creationId xmlns:p14="http://schemas.microsoft.com/office/powerpoint/2010/main" val="3018309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etin kutusu 2"/>
          <p:cNvSpPr txBox="1"/>
          <p:nvPr/>
        </p:nvSpPr>
        <p:spPr>
          <a:xfrm>
            <a:off x="1554480" y="1224581"/>
            <a:ext cx="9376756" cy="1815882"/>
          </a:xfrm>
          <a:prstGeom prst="rect">
            <a:avLst/>
          </a:prstGeom>
          <a:noFill/>
        </p:spPr>
        <p:txBody>
          <a:bodyPr wrap="square" rtlCol="0">
            <a:spAutoFit/>
          </a:bodyPr>
          <a:lstStyle/>
          <a:p>
            <a:pPr algn="ctr"/>
            <a:r>
              <a:rPr lang="tr-TR" sz="5600" b="1" dirty="0">
                <a:solidFill>
                  <a:srgbClr val="0F6FC6">
                    <a:lumMod val="75000"/>
                  </a:srgbClr>
                </a:solidFill>
                <a:latin typeface="Arial" panose="020B0604020202020204" pitchFamily="34" charset="0"/>
                <a:ea typeface="+mj-ea"/>
                <a:cs typeface="Arial" panose="020B0604020202020204" pitchFamily="34" charset="0"/>
              </a:rPr>
              <a:t>657 SAYILI DEVLET MEMURLARI KANUNU </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290108" y="3662977"/>
            <a:ext cx="5905500" cy="2062103"/>
          </a:xfrm>
          <a:prstGeom prst="rect">
            <a:avLst/>
          </a:prstGeom>
          <a:noFill/>
        </p:spPr>
        <p:txBody>
          <a:bodyPr wrap="square" rtlCol="0">
            <a:spAutoFit/>
          </a:bodyPr>
          <a:lstStyle/>
          <a:p>
            <a:pPr algn="ctr"/>
            <a:r>
              <a:rPr lang="tr-TR" sz="3200" b="1" dirty="0" smtClean="0">
                <a:solidFill>
                  <a:srgbClr val="0F6FC6">
                    <a:lumMod val="75000"/>
                  </a:srgbClr>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rPr>
              <a:t>SELİM UZUN</a:t>
            </a:r>
          </a:p>
          <a:p>
            <a:pPr algn="ctr"/>
            <a:r>
              <a:rPr lang="tr-TR" sz="3200" b="1" dirty="0" smtClean="0">
                <a:solidFill>
                  <a:srgbClr val="0F6FC6">
                    <a:lumMod val="75000"/>
                  </a:srgbClr>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rPr>
              <a:t>PERSONEL DAİRESİ BAŞKANI</a:t>
            </a:r>
            <a:endParaRPr lang="tr-TR" sz="3200" b="1" dirty="0" smtClean="0">
              <a:latin typeface="Arial" panose="020B0604020202020204" pitchFamily="34" charset="0"/>
              <a:cs typeface="Arial" panose="020B0604020202020204" pitchFamily="34" charset="0"/>
            </a:endParaRPr>
          </a:p>
          <a:p>
            <a:pPr algn="ctr"/>
            <a:endParaRPr lang="tr-TR" sz="3200" b="1" dirty="0" smtClean="0"/>
          </a:p>
        </p:txBody>
      </p:sp>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162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522315" y="1168142"/>
            <a:ext cx="11147367" cy="4524315"/>
          </a:xfrm>
          <a:prstGeom prst="rect">
            <a:avLst/>
          </a:prstGeom>
          <a:noFill/>
        </p:spPr>
        <p:txBody>
          <a:bodyPr wrap="square" rtlCol="0">
            <a:spAutoFit/>
          </a:bodyPr>
          <a:lstStyle/>
          <a:p>
            <a:pPr algn="just"/>
            <a:r>
              <a:rPr lang="tr-TR" b="1" i="1" dirty="0" smtClean="0"/>
              <a:t>	İzin</a:t>
            </a:r>
            <a:r>
              <a:rPr lang="tr-TR" b="1" i="1" dirty="0"/>
              <a:t>:</a:t>
            </a:r>
          </a:p>
          <a:p>
            <a:pPr algn="just"/>
            <a:r>
              <a:rPr lang="tr-TR" b="1" dirty="0" smtClean="0">
                <a:solidFill>
                  <a:srgbClr val="FF0000"/>
                </a:solidFill>
              </a:rPr>
              <a:t>	Madde </a:t>
            </a:r>
            <a:r>
              <a:rPr lang="tr-TR" b="1" dirty="0">
                <a:solidFill>
                  <a:srgbClr val="FF0000"/>
                </a:solidFill>
              </a:rPr>
              <a:t>23 – </a:t>
            </a:r>
          </a:p>
          <a:p>
            <a:pPr algn="just"/>
            <a:r>
              <a:rPr lang="tr-TR" dirty="0" smtClean="0"/>
              <a:t>	Devlet </a:t>
            </a:r>
            <a:r>
              <a:rPr lang="tr-TR" dirty="0"/>
              <a:t>memurları, bu kanunda gösterilen süre ve şartlarla izin hakkına sahiptirler.</a:t>
            </a:r>
          </a:p>
          <a:p>
            <a:pPr algn="just"/>
            <a:endParaRPr lang="tr-TR" dirty="0" smtClean="0"/>
          </a:p>
          <a:p>
            <a:pPr algn="just"/>
            <a:r>
              <a:rPr lang="tr-TR" b="1" i="1" dirty="0" smtClean="0"/>
              <a:t>	Kovuşturma </a:t>
            </a:r>
            <a:r>
              <a:rPr lang="tr-TR" b="1" i="1" dirty="0"/>
              <a:t>ve yargılama:</a:t>
            </a:r>
          </a:p>
          <a:p>
            <a:pPr algn="just"/>
            <a:r>
              <a:rPr lang="tr-TR" b="1" dirty="0" smtClean="0">
                <a:solidFill>
                  <a:srgbClr val="FF0000"/>
                </a:solidFill>
              </a:rPr>
              <a:t>	Madde </a:t>
            </a:r>
            <a:r>
              <a:rPr lang="tr-TR" b="1" dirty="0">
                <a:solidFill>
                  <a:srgbClr val="FF0000"/>
                </a:solidFill>
              </a:rPr>
              <a:t>24 – </a:t>
            </a:r>
          </a:p>
          <a:p>
            <a:pPr algn="just"/>
            <a:r>
              <a:rPr lang="tr-TR" dirty="0" smtClean="0"/>
              <a:t>	Devlet </a:t>
            </a:r>
            <a:r>
              <a:rPr lang="tr-TR" dirty="0"/>
              <a:t>memurlarının görevleri ile ilgili veya görevleri sırasında </a:t>
            </a:r>
            <a:r>
              <a:rPr lang="tr-TR" dirty="0" smtClean="0"/>
              <a:t>işledikleri suçlardan </a:t>
            </a:r>
            <a:r>
              <a:rPr lang="tr-TR" dirty="0"/>
              <a:t>dolayı soruşturma ve kovuşturma yapılması ve haklarında dava açılması özel hükümlere tabidir</a:t>
            </a:r>
            <a:r>
              <a:rPr lang="tr-TR" dirty="0" smtClean="0"/>
              <a:t>.</a:t>
            </a:r>
          </a:p>
          <a:p>
            <a:pPr algn="just"/>
            <a:endParaRPr lang="tr-TR" dirty="0"/>
          </a:p>
          <a:p>
            <a:pPr algn="just"/>
            <a:r>
              <a:rPr lang="tr-TR" dirty="0" smtClean="0"/>
              <a:t>	</a:t>
            </a:r>
            <a:r>
              <a:rPr lang="tr-TR" b="1" i="1" dirty="0"/>
              <a:t>İsnat ve iftiralara karşı koruma:</a:t>
            </a:r>
          </a:p>
          <a:p>
            <a:pPr algn="just"/>
            <a:r>
              <a:rPr lang="tr-TR" dirty="0" smtClean="0"/>
              <a:t>	</a:t>
            </a:r>
            <a:r>
              <a:rPr lang="tr-TR" b="1" dirty="0">
                <a:solidFill>
                  <a:srgbClr val="FF0000"/>
                </a:solidFill>
              </a:rPr>
              <a:t>Madde 25 – </a:t>
            </a:r>
            <a:endParaRPr lang="tr-TR" b="1" dirty="0" smtClean="0">
              <a:solidFill>
                <a:srgbClr val="FF0000"/>
              </a:solidFill>
            </a:endParaRPr>
          </a:p>
          <a:p>
            <a:pPr algn="just"/>
            <a:r>
              <a:rPr lang="tr-TR" b="1" dirty="0">
                <a:solidFill>
                  <a:srgbClr val="FF0000"/>
                </a:solidFill>
              </a:rPr>
              <a:t>	</a:t>
            </a:r>
            <a:r>
              <a:rPr lang="tr-TR" dirty="0" smtClean="0"/>
              <a:t>Devlet </a:t>
            </a:r>
            <a:r>
              <a:rPr lang="tr-TR" dirty="0"/>
              <a:t>memurları hakkındaki ihbar ve şikayetler, garaz veya mücerret hakaret için, uydurma bir suç isnadı suretiyle yapıldığı ve soruşturma veya yargılamanın tabi olduğu kanuni işlem </a:t>
            </a:r>
            <a:r>
              <a:rPr lang="tr-TR" dirty="0" smtClean="0"/>
              <a:t>sonucunda bu </a:t>
            </a:r>
            <a:r>
              <a:rPr lang="tr-TR" dirty="0"/>
              <a:t>isnat sabit olmadığı takdirde, merkezde bu memurun en büyük amiri, illerde valiler, isnatta </a:t>
            </a:r>
            <a:r>
              <a:rPr lang="tr-TR" dirty="0" smtClean="0"/>
              <a:t>bulunanlar hakkında </a:t>
            </a:r>
            <a:r>
              <a:rPr lang="tr-TR" dirty="0"/>
              <a:t>kamu davası açılmasını Cumhuriyet Savcılığından isterler.</a:t>
            </a:r>
          </a:p>
          <a:p>
            <a:endParaRPr lang="tr-TR" dirty="0"/>
          </a:p>
        </p:txBody>
      </p:sp>
    </p:spTree>
    <p:extLst>
      <p:ext uri="{BB962C8B-B14F-4D97-AF65-F5344CB8AC3E}">
        <p14:creationId xmlns:p14="http://schemas.microsoft.com/office/powerpoint/2010/main" val="42596637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40575" y="498764"/>
            <a:ext cx="11197243" cy="4585871"/>
          </a:xfrm>
          <a:prstGeom prst="rect">
            <a:avLst/>
          </a:prstGeom>
          <a:noFill/>
        </p:spPr>
        <p:txBody>
          <a:bodyPr wrap="square" rtlCol="0">
            <a:spAutoFit/>
          </a:bodyPr>
          <a:lstStyle/>
          <a:p>
            <a:pPr algn="ctr"/>
            <a:r>
              <a:rPr lang="tr-TR" sz="2000" b="1" dirty="0">
                <a:solidFill>
                  <a:schemeClr val="accent5">
                    <a:lumMod val="75000"/>
                  </a:schemeClr>
                </a:solidFill>
                <a:latin typeface="Arial" panose="020B0604020202020204" pitchFamily="34" charset="0"/>
                <a:cs typeface="Arial" panose="020B0604020202020204" pitchFamily="34" charset="0"/>
              </a:rPr>
              <a:t>BÖLÜM: 4</a:t>
            </a:r>
          </a:p>
          <a:p>
            <a:pPr algn="ctr"/>
            <a:r>
              <a:rPr lang="tr-TR" sz="2000" b="1" dirty="0">
                <a:solidFill>
                  <a:schemeClr val="accent5">
                    <a:lumMod val="75000"/>
                  </a:schemeClr>
                </a:solidFill>
                <a:latin typeface="Arial" panose="020B0604020202020204" pitchFamily="34" charset="0"/>
                <a:cs typeface="Arial" panose="020B0604020202020204" pitchFamily="34" charset="0"/>
              </a:rPr>
              <a:t>Yasaklar</a:t>
            </a:r>
          </a:p>
          <a:p>
            <a:endParaRPr lang="tr-TR" dirty="0"/>
          </a:p>
          <a:p>
            <a:endParaRPr lang="tr-TR" dirty="0"/>
          </a:p>
          <a:p>
            <a:pPr algn="just"/>
            <a:r>
              <a:rPr lang="tr-TR" b="1" i="1" dirty="0" smtClean="0"/>
              <a:t>	Toplu </a:t>
            </a:r>
            <a:r>
              <a:rPr lang="tr-TR" b="1" i="1" dirty="0"/>
              <a:t>eylem ve hareketlerde bulunma yasağı:</a:t>
            </a:r>
          </a:p>
          <a:p>
            <a:pPr algn="just"/>
            <a:r>
              <a:rPr lang="tr-TR" b="1" dirty="0" smtClean="0">
                <a:solidFill>
                  <a:srgbClr val="FF0000"/>
                </a:solidFill>
              </a:rPr>
              <a:t>	Madde </a:t>
            </a:r>
            <a:r>
              <a:rPr lang="tr-TR" b="1" dirty="0">
                <a:solidFill>
                  <a:srgbClr val="FF0000"/>
                </a:solidFill>
              </a:rPr>
              <a:t>26 –</a:t>
            </a:r>
          </a:p>
          <a:p>
            <a:pPr algn="just"/>
            <a:r>
              <a:rPr lang="tr-TR" dirty="0" smtClean="0"/>
              <a:t>	Devlet </a:t>
            </a:r>
            <a:r>
              <a:rPr lang="tr-TR" dirty="0"/>
              <a:t>memurlarının kamu hizmetlerini aksatacak şekilde memurluktan kasıtlı olarak birlikte çekilmeleri veya görevlerine gelmemeleri veya görevlerine </a:t>
            </a:r>
            <a:r>
              <a:rPr lang="tr-TR" dirty="0" smtClean="0"/>
              <a:t>gelip de </a:t>
            </a:r>
            <a:r>
              <a:rPr lang="tr-TR" dirty="0"/>
              <a:t>Devlet hizmetlerinin ve işlerinin </a:t>
            </a:r>
            <a:r>
              <a:rPr lang="tr-TR" dirty="0" smtClean="0"/>
              <a:t>yavaşlatılması veya </a:t>
            </a:r>
            <a:r>
              <a:rPr lang="tr-TR" dirty="0"/>
              <a:t>aksatılması sonucunu doğuracak eylem ve hareketlerde bulunmaları yasaktır</a:t>
            </a:r>
            <a:r>
              <a:rPr lang="tr-TR" dirty="0" smtClean="0"/>
              <a:t>.</a:t>
            </a:r>
          </a:p>
          <a:p>
            <a:pPr algn="just"/>
            <a:endParaRPr lang="tr-TR" dirty="0"/>
          </a:p>
          <a:p>
            <a:pPr algn="just"/>
            <a:r>
              <a:rPr lang="tr-TR" b="1" i="1" dirty="0" smtClean="0"/>
              <a:t>	Grev </a:t>
            </a:r>
            <a:r>
              <a:rPr lang="tr-TR" b="1" i="1" dirty="0"/>
              <a:t>yasağı:</a:t>
            </a:r>
          </a:p>
          <a:p>
            <a:pPr algn="just"/>
            <a:r>
              <a:rPr lang="tr-TR" b="1" dirty="0" smtClean="0">
                <a:solidFill>
                  <a:srgbClr val="FF0000"/>
                </a:solidFill>
              </a:rPr>
              <a:t>	Madde </a:t>
            </a:r>
            <a:r>
              <a:rPr lang="tr-TR" b="1" dirty="0">
                <a:solidFill>
                  <a:srgbClr val="FF0000"/>
                </a:solidFill>
              </a:rPr>
              <a:t>27 – </a:t>
            </a:r>
          </a:p>
          <a:p>
            <a:pPr algn="just"/>
            <a:r>
              <a:rPr lang="tr-TR" dirty="0" smtClean="0"/>
              <a:t>	Devlet </a:t>
            </a:r>
            <a:r>
              <a:rPr lang="tr-TR" dirty="0"/>
              <a:t>memurlarının greve karar vermeleri, grev tertiplemeleri, ilan etmeleri, bu </a:t>
            </a:r>
            <a:r>
              <a:rPr lang="tr-TR" dirty="0" smtClean="0"/>
              <a:t>yolda propaganda </a:t>
            </a:r>
            <a:r>
              <a:rPr lang="tr-TR" dirty="0"/>
              <a:t>yapmaları yasaktır.</a:t>
            </a:r>
          </a:p>
          <a:p>
            <a:pPr algn="just"/>
            <a:r>
              <a:rPr lang="tr-TR" dirty="0" smtClean="0"/>
              <a:t>	Devlet </a:t>
            </a:r>
            <a:r>
              <a:rPr lang="tr-TR" dirty="0"/>
              <a:t>memurları, </a:t>
            </a:r>
            <a:r>
              <a:rPr lang="tr-TR" dirty="0" smtClean="0"/>
              <a:t>herhangi </a:t>
            </a:r>
            <a:r>
              <a:rPr lang="tr-TR" dirty="0"/>
              <a:t>bir greve veya grev teşebbüsüne katılamaz, grevi </a:t>
            </a:r>
            <a:r>
              <a:rPr lang="tr-TR" dirty="0" smtClean="0"/>
              <a:t>destekleyemez veya teşvik </a:t>
            </a:r>
            <a:r>
              <a:rPr lang="tr-TR" dirty="0"/>
              <a:t>edemezler.</a:t>
            </a:r>
          </a:p>
        </p:txBody>
      </p:sp>
    </p:spTree>
    <p:extLst>
      <p:ext uri="{BB962C8B-B14F-4D97-AF65-F5344CB8AC3E}">
        <p14:creationId xmlns:p14="http://schemas.microsoft.com/office/powerpoint/2010/main" val="436160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509846" y="827952"/>
            <a:ext cx="11172306" cy="4801314"/>
          </a:xfrm>
          <a:prstGeom prst="rect">
            <a:avLst/>
          </a:prstGeom>
          <a:noFill/>
        </p:spPr>
        <p:txBody>
          <a:bodyPr wrap="square" rtlCol="0">
            <a:spAutoFit/>
          </a:bodyPr>
          <a:lstStyle/>
          <a:p>
            <a:pPr algn="just"/>
            <a:r>
              <a:rPr lang="tr-TR" dirty="0" smtClean="0"/>
              <a:t>	</a:t>
            </a:r>
            <a:r>
              <a:rPr lang="tr-TR" b="1" i="1" dirty="0" smtClean="0"/>
              <a:t>Ticaret </a:t>
            </a:r>
            <a:r>
              <a:rPr lang="tr-TR" b="1" i="1" dirty="0"/>
              <a:t>ve diğer kazanç getirici faaliyetlerde bulunma yasağı</a:t>
            </a:r>
            <a:r>
              <a:rPr lang="tr-TR" b="1" i="1" dirty="0" smtClean="0"/>
              <a:t>:</a:t>
            </a:r>
            <a:endParaRPr lang="tr-TR" b="1" i="1" dirty="0"/>
          </a:p>
          <a:p>
            <a:pPr algn="just"/>
            <a:r>
              <a:rPr lang="tr-TR" dirty="0" smtClean="0"/>
              <a:t>	</a:t>
            </a:r>
            <a:r>
              <a:rPr lang="tr-TR" b="1" dirty="0" smtClean="0">
                <a:solidFill>
                  <a:srgbClr val="FF0000"/>
                </a:solidFill>
              </a:rPr>
              <a:t>Madde </a:t>
            </a:r>
            <a:r>
              <a:rPr lang="tr-TR" b="1" dirty="0">
                <a:solidFill>
                  <a:srgbClr val="FF0000"/>
                </a:solidFill>
              </a:rPr>
              <a:t>28 </a:t>
            </a:r>
            <a:r>
              <a:rPr lang="tr-TR" b="1" dirty="0" smtClean="0">
                <a:solidFill>
                  <a:srgbClr val="FF0000"/>
                </a:solidFill>
              </a:rPr>
              <a:t>–</a:t>
            </a:r>
          </a:p>
          <a:p>
            <a:pPr algn="just"/>
            <a:r>
              <a:rPr lang="tr-TR" dirty="0" smtClean="0"/>
              <a:t>	Memurlar </a:t>
            </a:r>
            <a:r>
              <a:rPr lang="tr-TR" dirty="0"/>
              <a:t>Türk Ticaret Kanununa göre (Tacir) veya (Esnaf) sayılmalarını gerektirecek bir </a:t>
            </a:r>
            <a:r>
              <a:rPr lang="tr-TR" dirty="0" smtClean="0"/>
              <a:t>faaliyette bulunamaz</a:t>
            </a:r>
            <a:r>
              <a:rPr lang="tr-TR" dirty="0"/>
              <a:t>, ticaret ve sanayi müesseselerinde görev alamaz, ticari mümessil veya ticari vekil veya </a:t>
            </a:r>
            <a:r>
              <a:rPr lang="tr-TR" dirty="0" err="1" smtClean="0"/>
              <a:t>kollektif</a:t>
            </a:r>
            <a:r>
              <a:rPr lang="tr-TR" dirty="0" smtClean="0"/>
              <a:t> şirketlerde </a:t>
            </a:r>
            <a:r>
              <a:rPr lang="tr-TR" dirty="0"/>
              <a:t>ortak veya komandit şirkette komandite ortak olamazlar. (Görevli oldukları kurumların iştiraklerinde kurumlarını temsilen alacakları görevler hariç). </a:t>
            </a:r>
            <a:endParaRPr lang="tr-TR" dirty="0" smtClean="0"/>
          </a:p>
          <a:p>
            <a:pPr algn="just"/>
            <a:endParaRPr lang="tr-TR" dirty="0" smtClean="0"/>
          </a:p>
          <a:p>
            <a:pPr algn="just"/>
            <a:r>
              <a:rPr lang="tr-TR" dirty="0" smtClean="0"/>
              <a:t>	Memurlar</a:t>
            </a:r>
            <a:r>
              <a:rPr lang="tr-TR" dirty="0"/>
              <a:t>, mesleki faaliyette veya serbest meslek </a:t>
            </a:r>
            <a:r>
              <a:rPr lang="tr-TR" dirty="0" smtClean="0"/>
              <a:t>icrasında bulunmak </a:t>
            </a:r>
            <a:r>
              <a:rPr lang="tr-TR" dirty="0"/>
              <a:t>üzere ofis, büro, muayenehane ve benzeri yerler açamaz; gerçek kişilere, özel hukuk tüzel </a:t>
            </a:r>
            <a:r>
              <a:rPr lang="tr-TR" dirty="0" smtClean="0"/>
              <a:t>kişilerine veya </a:t>
            </a:r>
            <a:r>
              <a:rPr lang="tr-TR" dirty="0"/>
              <a:t>kamu kurumu niteliğindeki meslek kuruluşlarına ait herhangi bir iş yerinde veya vakıf </a:t>
            </a:r>
            <a:r>
              <a:rPr lang="tr-TR" dirty="0" smtClean="0"/>
              <a:t>yükseköğretim kurumlarında </a:t>
            </a:r>
            <a:r>
              <a:rPr lang="tr-TR" dirty="0"/>
              <a:t>çalışamaz</a:t>
            </a:r>
            <a:r>
              <a:rPr lang="tr-TR" dirty="0" smtClean="0"/>
              <a:t>.</a:t>
            </a:r>
          </a:p>
          <a:p>
            <a:pPr algn="just"/>
            <a:endParaRPr lang="tr-TR" dirty="0"/>
          </a:p>
          <a:p>
            <a:pPr algn="just"/>
            <a:r>
              <a:rPr lang="tr-TR" dirty="0" smtClean="0"/>
              <a:t>	Memurların </a:t>
            </a:r>
            <a:r>
              <a:rPr lang="tr-TR" dirty="0"/>
              <a:t>üyesi oldukları yapı, kalkınma ve tüketim kooperatifleri, kamu kurumu niteliğindeki meslek</a:t>
            </a:r>
          </a:p>
          <a:p>
            <a:pPr algn="just"/>
            <a:r>
              <a:rPr lang="tr-TR" dirty="0"/>
              <a:t>kuruluşları ve kanunla </a:t>
            </a:r>
            <a:r>
              <a:rPr lang="tr-TR" dirty="0" smtClean="0"/>
              <a:t>veya Cumhurbaşkanlığı kararnamesiyle </a:t>
            </a:r>
            <a:r>
              <a:rPr lang="tr-TR" dirty="0"/>
              <a:t>kurulmuş yardım </a:t>
            </a:r>
            <a:r>
              <a:rPr lang="tr-TR" dirty="0" smtClean="0"/>
              <a:t>sandıklarının yönetim</a:t>
            </a:r>
            <a:r>
              <a:rPr lang="tr-TR" dirty="0"/>
              <a:t>, denetim ve disiplin kurulları üyelikleri ile özel kanunlarda belirtilen görevler bu </a:t>
            </a:r>
            <a:r>
              <a:rPr lang="tr-TR" dirty="0" smtClean="0"/>
              <a:t>yasaklamanın dışındadır.</a:t>
            </a:r>
          </a:p>
          <a:p>
            <a:pPr algn="just"/>
            <a:endParaRPr lang="tr-TR" dirty="0"/>
          </a:p>
          <a:p>
            <a:pPr algn="just"/>
            <a:r>
              <a:rPr lang="tr-TR" dirty="0" smtClean="0"/>
              <a:t>	Eşleri</a:t>
            </a:r>
            <a:r>
              <a:rPr lang="tr-TR" dirty="0"/>
              <a:t>, reşit olmayan veya mahcur olan çocukları, yasaklanan faaliyetlerde bulunan memurlar bu durumu 15 gün içinde bağlı oldukları kuruma bildirmekle </a:t>
            </a:r>
            <a:r>
              <a:rPr lang="tr-TR" dirty="0" smtClean="0"/>
              <a:t>yükümlüdürler.</a:t>
            </a:r>
            <a:endParaRPr lang="tr-TR" dirty="0"/>
          </a:p>
        </p:txBody>
      </p:sp>
    </p:spTree>
    <p:extLst>
      <p:ext uri="{BB962C8B-B14F-4D97-AF65-F5344CB8AC3E}">
        <p14:creationId xmlns:p14="http://schemas.microsoft.com/office/powerpoint/2010/main" val="1415215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493221" y="891143"/>
            <a:ext cx="11205556" cy="4801314"/>
          </a:xfrm>
          <a:prstGeom prst="rect">
            <a:avLst/>
          </a:prstGeom>
          <a:noFill/>
        </p:spPr>
        <p:txBody>
          <a:bodyPr wrap="square" rtlCol="0">
            <a:spAutoFit/>
          </a:bodyPr>
          <a:lstStyle/>
          <a:p>
            <a:pPr algn="just"/>
            <a:r>
              <a:rPr lang="tr-TR" b="1" i="1" dirty="0" smtClean="0"/>
              <a:t>	Hediye </a:t>
            </a:r>
            <a:r>
              <a:rPr lang="tr-TR" b="1" i="1" dirty="0"/>
              <a:t>alma, menfaat sağlama yasağı:</a:t>
            </a:r>
          </a:p>
          <a:p>
            <a:pPr algn="just"/>
            <a:r>
              <a:rPr lang="tr-TR" b="1" dirty="0" smtClean="0">
                <a:solidFill>
                  <a:srgbClr val="FF0000"/>
                </a:solidFill>
              </a:rPr>
              <a:t>	Madde </a:t>
            </a:r>
            <a:r>
              <a:rPr lang="tr-TR" b="1" dirty="0">
                <a:solidFill>
                  <a:srgbClr val="FF0000"/>
                </a:solidFill>
              </a:rPr>
              <a:t>29 – </a:t>
            </a:r>
            <a:endParaRPr lang="tr-TR" b="1" dirty="0" smtClean="0">
              <a:solidFill>
                <a:srgbClr val="FF0000"/>
              </a:solidFill>
            </a:endParaRPr>
          </a:p>
          <a:p>
            <a:pPr algn="just"/>
            <a:r>
              <a:rPr lang="tr-TR" dirty="0" smtClean="0"/>
              <a:t>	Devlet </a:t>
            </a:r>
            <a:r>
              <a:rPr lang="tr-TR" dirty="0"/>
              <a:t>memurlarının doğrudan doğruya veya aracı eliyle hediye istemeleri ve </a:t>
            </a:r>
            <a:r>
              <a:rPr lang="tr-TR" dirty="0" smtClean="0"/>
              <a:t>görevleri sırasında </a:t>
            </a:r>
            <a:r>
              <a:rPr lang="tr-TR" dirty="0"/>
              <a:t>olmasa dahi menfaat sağlama amacı ile hediye kabul etmeleri veya iş sahiplerinden borç para istemeleri ve almaları yasaktır.</a:t>
            </a:r>
          </a:p>
          <a:p>
            <a:pPr algn="just"/>
            <a:r>
              <a:rPr lang="tr-TR" dirty="0" smtClean="0"/>
              <a:t>	Kamu </a:t>
            </a:r>
            <a:r>
              <a:rPr lang="tr-TR" dirty="0"/>
              <a:t>Görevlileri Etik Kurulu, hediye alma yasağının </a:t>
            </a:r>
            <a:r>
              <a:rPr lang="tr-TR" dirty="0" smtClean="0"/>
              <a:t>kapsamını belirlemeye </a:t>
            </a:r>
            <a:r>
              <a:rPr lang="tr-TR" dirty="0"/>
              <a:t>ve en az genel müdür veya eşiti seviyedeki üst düzey kamu görevlilerince alınan </a:t>
            </a:r>
            <a:r>
              <a:rPr lang="tr-TR" dirty="0" smtClean="0"/>
              <a:t>hediyelerin listesini </a:t>
            </a:r>
            <a:r>
              <a:rPr lang="tr-TR" dirty="0"/>
              <a:t>gerektiğinde her takvim yılı sonunda bu görevlilerden istemeye yetkilidir</a:t>
            </a:r>
            <a:r>
              <a:rPr lang="tr-TR" dirty="0" smtClean="0"/>
              <a:t>.</a:t>
            </a:r>
          </a:p>
          <a:p>
            <a:pPr algn="just"/>
            <a:endParaRPr lang="tr-TR" dirty="0"/>
          </a:p>
          <a:p>
            <a:pPr algn="just"/>
            <a:r>
              <a:rPr lang="tr-TR" b="1" i="1" dirty="0" smtClean="0"/>
              <a:t>	Denetimindeki </a:t>
            </a:r>
            <a:r>
              <a:rPr lang="tr-TR" b="1" i="1" dirty="0"/>
              <a:t>teşebbüsten menfaat sağlama yasağı:</a:t>
            </a:r>
          </a:p>
          <a:p>
            <a:pPr algn="just"/>
            <a:r>
              <a:rPr lang="tr-TR" b="1" dirty="0" smtClean="0">
                <a:solidFill>
                  <a:srgbClr val="FF0000"/>
                </a:solidFill>
              </a:rPr>
              <a:t>	Madde </a:t>
            </a:r>
            <a:r>
              <a:rPr lang="tr-TR" b="1" dirty="0">
                <a:solidFill>
                  <a:srgbClr val="FF0000"/>
                </a:solidFill>
              </a:rPr>
              <a:t>30 – </a:t>
            </a:r>
            <a:endParaRPr lang="tr-TR" b="1" dirty="0">
              <a:solidFill>
                <a:srgbClr val="FF0000"/>
              </a:solidFill>
            </a:endParaRPr>
          </a:p>
          <a:p>
            <a:pPr algn="just"/>
            <a:r>
              <a:rPr lang="tr-TR" dirty="0" smtClean="0"/>
              <a:t>	Devlet </a:t>
            </a:r>
            <a:r>
              <a:rPr lang="tr-TR" dirty="0"/>
              <a:t>memurunun, denetimi altında bulunan veya kendi görevi veya mensup </a:t>
            </a:r>
            <a:r>
              <a:rPr lang="tr-TR" dirty="0" smtClean="0"/>
              <a:t>olduğu kurum </a:t>
            </a:r>
            <a:r>
              <a:rPr lang="tr-TR" dirty="0"/>
              <a:t>ile ilgisi olan </a:t>
            </a:r>
            <a:r>
              <a:rPr lang="tr-TR" dirty="0" smtClean="0"/>
              <a:t>bir teşebbüsten</a:t>
            </a:r>
            <a:r>
              <a:rPr lang="tr-TR" dirty="0"/>
              <a:t>, doğrudan doğruya veya aracı eliyle her ne ad altında olursa olsun </a:t>
            </a:r>
            <a:r>
              <a:rPr lang="tr-TR" dirty="0" smtClean="0"/>
              <a:t>bir menfaat </a:t>
            </a:r>
            <a:r>
              <a:rPr lang="tr-TR" dirty="0"/>
              <a:t>sağlaması yasaktır</a:t>
            </a:r>
            <a:r>
              <a:rPr lang="tr-TR" dirty="0" smtClean="0"/>
              <a:t>.</a:t>
            </a:r>
          </a:p>
          <a:p>
            <a:pPr algn="just"/>
            <a:endParaRPr lang="tr-TR" dirty="0"/>
          </a:p>
          <a:p>
            <a:pPr algn="just"/>
            <a:r>
              <a:rPr lang="tr-TR" b="1" i="1" dirty="0" smtClean="0"/>
              <a:t>	Gizli </a:t>
            </a:r>
            <a:r>
              <a:rPr lang="tr-TR" b="1" i="1" dirty="0"/>
              <a:t>bilgileri açıklama yasağı:</a:t>
            </a:r>
          </a:p>
          <a:p>
            <a:pPr algn="just"/>
            <a:r>
              <a:rPr lang="tr-TR" b="1" dirty="0" smtClean="0">
                <a:solidFill>
                  <a:srgbClr val="FF0000"/>
                </a:solidFill>
              </a:rPr>
              <a:t>	Madde </a:t>
            </a:r>
            <a:r>
              <a:rPr lang="tr-TR" b="1" dirty="0">
                <a:solidFill>
                  <a:srgbClr val="FF0000"/>
                </a:solidFill>
              </a:rPr>
              <a:t>31 – </a:t>
            </a:r>
            <a:endParaRPr lang="tr-TR" b="1" dirty="0">
              <a:solidFill>
                <a:srgbClr val="FF0000"/>
              </a:solidFill>
            </a:endParaRPr>
          </a:p>
          <a:p>
            <a:pPr algn="just"/>
            <a:r>
              <a:rPr lang="tr-TR" dirty="0" smtClean="0"/>
              <a:t>	Devlet </a:t>
            </a:r>
            <a:r>
              <a:rPr lang="tr-TR" dirty="0"/>
              <a:t>memurlarının kamu hizmetleri ile ilgili gizli bilgileri görevlerinden ayrılmış bile olsalar, yetkili bakanın yazılı izni olmadıkça açıklamaları yasaktır.</a:t>
            </a:r>
          </a:p>
        </p:txBody>
      </p:sp>
    </p:spTree>
    <p:extLst>
      <p:ext uri="{BB962C8B-B14F-4D97-AF65-F5344CB8AC3E}">
        <p14:creationId xmlns:p14="http://schemas.microsoft.com/office/powerpoint/2010/main" val="30291275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2301239" y="2690000"/>
            <a:ext cx="7589520" cy="1077218"/>
          </a:xfrm>
          <a:prstGeom prst="rect">
            <a:avLst/>
          </a:prstGeom>
          <a:noFill/>
        </p:spPr>
        <p:txBody>
          <a:bodyPr wrap="square" rtlCol="0">
            <a:spAutoFit/>
          </a:bodyPr>
          <a:lstStyle/>
          <a:p>
            <a:pPr algn="ctr"/>
            <a:r>
              <a:rPr lang="tr-TR" sz="3200" b="1" dirty="0">
                <a:solidFill>
                  <a:srgbClr val="0F6FC6">
                    <a:lumMod val="75000"/>
                  </a:srgbClr>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rPr>
              <a:t>DİNLEDİĞİNİZ İÇİN TEŞEKKÜR EDERİZ.</a:t>
            </a:r>
            <a:endParaRPr lang="tr-TR" sz="3200" b="1" dirty="0">
              <a:solidFill>
                <a:srgbClr val="0F6FC6">
                  <a:lumMod val="75000"/>
                </a:srgbClr>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136023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704849" y="1428116"/>
            <a:ext cx="10782300" cy="3847207"/>
          </a:xfrm>
          <a:prstGeom prst="rect">
            <a:avLst/>
          </a:prstGeom>
          <a:noFill/>
        </p:spPr>
        <p:txBody>
          <a:bodyPr wrap="square" rtlCol="0">
            <a:spAutoFit/>
          </a:bodyPr>
          <a:lstStyle/>
          <a:p>
            <a:pPr algn="ctr"/>
            <a:endParaRPr lang="tr-TR" sz="2400" b="1" dirty="0" smtClean="0">
              <a:solidFill>
                <a:schemeClr val="accent5">
                  <a:lumMod val="75000"/>
                </a:schemeClr>
              </a:solidFill>
            </a:endParaRPr>
          </a:p>
          <a:p>
            <a:pPr algn="ctr"/>
            <a:r>
              <a:rPr lang="tr-TR" sz="2400" b="1" dirty="0" smtClean="0">
                <a:solidFill>
                  <a:schemeClr val="accent5">
                    <a:lumMod val="75000"/>
                  </a:schemeClr>
                </a:solidFill>
                <a:latin typeface="Arial" panose="020B0604020202020204" pitchFamily="34" charset="0"/>
                <a:cs typeface="Arial" panose="020B0604020202020204" pitchFamily="34" charset="0"/>
              </a:rPr>
              <a:t>DEVLET </a:t>
            </a:r>
            <a:r>
              <a:rPr lang="tr-TR" sz="2400" b="1" dirty="0">
                <a:solidFill>
                  <a:schemeClr val="accent5">
                    <a:lumMod val="75000"/>
                  </a:schemeClr>
                </a:solidFill>
                <a:latin typeface="Arial" panose="020B0604020202020204" pitchFamily="34" charset="0"/>
                <a:cs typeface="Arial" panose="020B0604020202020204" pitchFamily="34" charset="0"/>
              </a:rPr>
              <a:t>MEMURLARI KANUNU (1)(2)(3)</a:t>
            </a:r>
          </a:p>
          <a:p>
            <a:pPr algn="ctr"/>
            <a:r>
              <a:rPr lang="tr-TR" sz="2000" b="1" dirty="0">
                <a:solidFill>
                  <a:schemeClr val="accent5">
                    <a:lumMod val="75000"/>
                  </a:schemeClr>
                </a:solidFill>
                <a:latin typeface="Arial" panose="020B0604020202020204" pitchFamily="34" charset="0"/>
                <a:cs typeface="Arial" panose="020B0604020202020204" pitchFamily="34" charset="0"/>
              </a:rPr>
              <a:t>Kanun Numarası : 657</a:t>
            </a:r>
          </a:p>
          <a:p>
            <a:pPr algn="ctr"/>
            <a:r>
              <a:rPr lang="tr-TR" sz="2000" b="1" dirty="0">
                <a:solidFill>
                  <a:schemeClr val="accent5">
                    <a:lumMod val="75000"/>
                  </a:schemeClr>
                </a:solidFill>
                <a:latin typeface="Arial" panose="020B0604020202020204" pitchFamily="34" charset="0"/>
                <a:cs typeface="Arial" panose="020B0604020202020204" pitchFamily="34" charset="0"/>
              </a:rPr>
              <a:t>Kabul Tarihi : </a:t>
            </a:r>
            <a:r>
              <a:rPr lang="tr-TR" sz="2000" b="1" dirty="0" smtClean="0">
                <a:solidFill>
                  <a:schemeClr val="accent5">
                    <a:lumMod val="75000"/>
                  </a:schemeClr>
                </a:solidFill>
                <a:latin typeface="Arial" panose="020B0604020202020204" pitchFamily="34" charset="0"/>
                <a:cs typeface="Arial" panose="020B0604020202020204" pitchFamily="34" charset="0"/>
              </a:rPr>
              <a:t>14/7/1965</a:t>
            </a:r>
          </a:p>
          <a:p>
            <a:pPr algn="ctr"/>
            <a:endParaRPr lang="tr-TR" sz="2000" b="1" dirty="0">
              <a:solidFill>
                <a:schemeClr val="accent5">
                  <a:lumMod val="75000"/>
                </a:schemeClr>
              </a:solidFill>
              <a:latin typeface="Arial" panose="020B0604020202020204" pitchFamily="34" charset="0"/>
              <a:cs typeface="Arial" panose="020B0604020202020204" pitchFamily="34" charset="0"/>
            </a:endParaRPr>
          </a:p>
          <a:p>
            <a:pPr algn="ctr"/>
            <a:r>
              <a:rPr lang="tr-TR" sz="2000" b="1" dirty="0">
                <a:solidFill>
                  <a:schemeClr val="accent5">
                    <a:lumMod val="75000"/>
                  </a:schemeClr>
                </a:solidFill>
                <a:latin typeface="Arial" panose="020B0604020202020204" pitchFamily="34" charset="0"/>
                <a:cs typeface="Arial" panose="020B0604020202020204" pitchFamily="34" charset="0"/>
              </a:rPr>
              <a:t>KISIM - I</a:t>
            </a:r>
          </a:p>
          <a:p>
            <a:pPr algn="ctr"/>
            <a:r>
              <a:rPr lang="tr-TR" sz="2000" b="1" dirty="0">
                <a:solidFill>
                  <a:schemeClr val="accent5">
                    <a:lumMod val="75000"/>
                  </a:schemeClr>
                </a:solidFill>
                <a:latin typeface="Arial" panose="020B0604020202020204" pitchFamily="34" charset="0"/>
                <a:cs typeface="Arial" panose="020B0604020202020204" pitchFamily="34" charset="0"/>
              </a:rPr>
              <a:t>Genel </a:t>
            </a:r>
            <a:r>
              <a:rPr lang="tr-TR" sz="2000" b="1" dirty="0" smtClean="0">
                <a:solidFill>
                  <a:schemeClr val="accent5">
                    <a:lumMod val="75000"/>
                  </a:schemeClr>
                </a:solidFill>
                <a:latin typeface="Arial" panose="020B0604020202020204" pitchFamily="34" charset="0"/>
                <a:cs typeface="Arial" panose="020B0604020202020204" pitchFamily="34" charset="0"/>
              </a:rPr>
              <a:t>Hükümler</a:t>
            </a:r>
          </a:p>
          <a:p>
            <a:pPr algn="ctr"/>
            <a:endParaRPr lang="tr-TR" sz="2000" b="1" dirty="0">
              <a:solidFill>
                <a:schemeClr val="accent5">
                  <a:lumMod val="75000"/>
                </a:schemeClr>
              </a:solidFill>
              <a:latin typeface="Arial" panose="020B0604020202020204" pitchFamily="34" charset="0"/>
              <a:cs typeface="Arial" panose="020B0604020202020204" pitchFamily="34" charset="0"/>
            </a:endParaRPr>
          </a:p>
          <a:p>
            <a:pPr algn="ctr"/>
            <a:r>
              <a:rPr lang="tr-TR" sz="2000" b="1" dirty="0">
                <a:solidFill>
                  <a:schemeClr val="accent5">
                    <a:lumMod val="75000"/>
                  </a:schemeClr>
                </a:solidFill>
                <a:latin typeface="Arial" panose="020B0604020202020204" pitchFamily="34" charset="0"/>
                <a:cs typeface="Arial" panose="020B0604020202020204" pitchFamily="34" charset="0"/>
              </a:rPr>
              <a:t>BÖLÜM: 1</a:t>
            </a:r>
          </a:p>
          <a:p>
            <a:pPr algn="ctr"/>
            <a:r>
              <a:rPr lang="tr-TR" sz="2000" b="1" dirty="0">
                <a:solidFill>
                  <a:schemeClr val="accent5">
                    <a:lumMod val="75000"/>
                  </a:schemeClr>
                </a:solidFill>
                <a:latin typeface="Arial" panose="020B0604020202020204" pitchFamily="34" charset="0"/>
                <a:cs typeface="Arial" panose="020B0604020202020204" pitchFamily="34" charset="0"/>
              </a:rPr>
              <a:t>Kapsam, Amaç, Temel İlkeler, İstihdam </a:t>
            </a:r>
            <a:r>
              <a:rPr lang="tr-TR" sz="2000" b="1" dirty="0" smtClean="0">
                <a:solidFill>
                  <a:schemeClr val="accent5">
                    <a:lumMod val="75000"/>
                  </a:schemeClr>
                </a:solidFill>
                <a:latin typeface="Arial" panose="020B0604020202020204" pitchFamily="34" charset="0"/>
                <a:cs typeface="Arial" panose="020B0604020202020204" pitchFamily="34" charset="0"/>
              </a:rPr>
              <a:t>Şekilleri</a:t>
            </a:r>
          </a:p>
          <a:p>
            <a:pPr algn="ctr"/>
            <a:endParaRPr lang="tr-TR" b="1" dirty="0">
              <a:solidFill>
                <a:schemeClr val="accent1">
                  <a:lumMod val="75000"/>
                </a:schemeClr>
              </a:solidFill>
            </a:endParaRPr>
          </a:p>
          <a:p>
            <a:pPr algn="ctr"/>
            <a:endParaRPr lang="tr-TR" b="1" dirty="0">
              <a:solidFill>
                <a:schemeClr val="accent1">
                  <a:lumMod val="75000"/>
                </a:schemeClr>
              </a:solidFill>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810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30111"/>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750771" y="798897"/>
            <a:ext cx="107802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tr-TR" b="1" i="1" dirty="0" smtClean="0">
                <a:cs typeface="Arial" panose="020B0604020202020204" pitchFamily="34" charset="0"/>
              </a:rPr>
              <a:t>	Kapsam:</a:t>
            </a:r>
          </a:p>
          <a:p>
            <a:r>
              <a:rPr lang="tr-TR" b="1" dirty="0" smtClean="0">
                <a:solidFill>
                  <a:srgbClr val="FF0000"/>
                </a:solidFill>
                <a:cs typeface="Arial" panose="020B0604020202020204" pitchFamily="34" charset="0"/>
              </a:rPr>
              <a:t>	Madde </a:t>
            </a:r>
            <a:r>
              <a:rPr lang="tr-TR" b="1" dirty="0">
                <a:solidFill>
                  <a:srgbClr val="FF0000"/>
                </a:solidFill>
                <a:cs typeface="Arial" panose="020B0604020202020204" pitchFamily="34" charset="0"/>
              </a:rPr>
              <a:t>1 </a:t>
            </a:r>
            <a:r>
              <a:rPr lang="tr-TR" b="1" dirty="0" smtClean="0">
                <a:solidFill>
                  <a:srgbClr val="FF0000"/>
                </a:solidFill>
                <a:cs typeface="Arial" panose="020B0604020202020204" pitchFamily="34" charset="0"/>
              </a:rPr>
              <a:t>–</a:t>
            </a:r>
          </a:p>
          <a:p>
            <a:r>
              <a:rPr lang="tr-TR" dirty="0" smtClean="0">
                <a:cs typeface="Arial" panose="020B0604020202020204" pitchFamily="34" charset="0"/>
              </a:rPr>
              <a:t>	Bu </a:t>
            </a:r>
            <a:r>
              <a:rPr lang="tr-TR" dirty="0">
                <a:cs typeface="Arial" panose="020B0604020202020204" pitchFamily="34" charset="0"/>
              </a:rPr>
              <a:t>Kanun, Genel ve Katma Bütçeli Kurumlar, İl Özel İdareleri, Belediyeler, İl Özel İdareleri ve Belediyelerin kurdukları birlikler ile bunlara bağlı döner sermayeli kuruluşlarda, kanunlarla kurulan fonlarda, kefalet sandıklarında veya Beden Terbiyesi Bölge Müdürlüklerinde çalışan</a:t>
            </a:r>
          </a:p>
          <a:p>
            <a:r>
              <a:rPr lang="tr-TR" dirty="0">
                <a:cs typeface="Arial" panose="020B0604020202020204" pitchFamily="34" charset="0"/>
              </a:rPr>
              <a:t>memurlar hakkında uygulanır</a:t>
            </a:r>
            <a:r>
              <a:rPr lang="tr-TR" dirty="0" smtClean="0">
                <a:cs typeface="Arial" panose="020B0604020202020204" pitchFamily="34" charset="0"/>
              </a:rPr>
              <a:t>.</a:t>
            </a:r>
          </a:p>
          <a:p>
            <a:endParaRPr lang="tr-TR" dirty="0">
              <a:cs typeface="Arial" panose="020B0604020202020204" pitchFamily="34" charset="0"/>
            </a:endParaRPr>
          </a:p>
          <a:p>
            <a:r>
              <a:rPr lang="tr-TR" dirty="0" smtClean="0">
                <a:cs typeface="Arial" panose="020B0604020202020204" pitchFamily="34" charset="0"/>
              </a:rPr>
              <a:t>	Sözleşmeli </a:t>
            </a:r>
            <a:r>
              <a:rPr lang="tr-TR" dirty="0">
                <a:cs typeface="Arial" panose="020B0604020202020204" pitchFamily="34" charset="0"/>
              </a:rPr>
              <a:t>ve geçici personel hakkında bu Kanunda belirtilen özel hükümler uygulanır</a:t>
            </a:r>
            <a:r>
              <a:rPr lang="tr-TR" dirty="0" smtClean="0">
                <a:cs typeface="Arial" panose="020B0604020202020204" pitchFamily="34" charset="0"/>
              </a:rPr>
              <a:t>.</a:t>
            </a:r>
          </a:p>
          <a:p>
            <a:endParaRPr lang="tr-TR" dirty="0" smtClean="0">
              <a:cs typeface="Arial" panose="020B0604020202020204" pitchFamily="34" charset="0"/>
            </a:endParaRPr>
          </a:p>
          <a:p>
            <a:pPr algn="just"/>
            <a:r>
              <a:rPr lang="tr-TR" dirty="0" smtClean="0">
                <a:cs typeface="Arial" panose="020B0604020202020204" pitchFamily="34" charset="0"/>
              </a:rPr>
              <a:t>	Anayasa </a:t>
            </a:r>
            <a:r>
              <a:rPr lang="tr-TR" dirty="0">
                <a:cs typeface="Arial" panose="020B0604020202020204" pitchFamily="34" charset="0"/>
              </a:rPr>
              <a:t>Mahkemesi üye ve yedek üyeleri ile raportörleri; hakimlik ve savcılık mesleklerinde veya bu mesleklerden sayılan görevlerde bulunanlar, Danıştay ve Sayıştay meslek </a:t>
            </a:r>
            <a:r>
              <a:rPr lang="tr-TR" dirty="0" smtClean="0">
                <a:cs typeface="Arial" panose="020B0604020202020204" pitchFamily="34" charset="0"/>
              </a:rPr>
              <a:t>mensupları </a:t>
            </a:r>
            <a:r>
              <a:rPr lang="tr-TR" dirty="0">
                <a:cs typeface="Arial" panose="020B0604020202020204" pitchFamily="34" charset="0"/>
              </a:rPr>
              <a:t>ve Sayıştay savcı ve yardımcıları, Üniversitelerin, İktisadi ve Ticari İlimler Akademilerinin, Devlet Mühendislik ve Mimarlık Akademilerinin, Devlet Güzel Sanatlar Akademilerinin, Türkiye ve Orta - Doğu Amme İdaresi Enstitüsünün öğretim üye ve yardımcıları, Cumhurbaşkanlığı Senfoni Orkestrası üyeleri, Genelkurmay </a:t>
            </a:r>
            <a:r>
              <a:rPr lang="tr-TR" dirty="0" smtClean="0">
                <a:cs typeface="Arial" panose="020B0604020202020204" pitchFamily="34" charset="0"/>
              </a:rPr>
              <a:t>Mehteran </a:t>
            </a:r>
            <a:r>
              <a:rPr lang="tr-TR" dirty="0">
                <a:cs typeface="Arial" panose="020B0604020202020204" pitchFamily="34" charset="0"/>
              </a:rPr>
              <a:t>Bölüğü Sanatkarları, Devlet Tiyatrosu ile Devlet Opera </a:t>
            </a:r>
            <a:r>
              <a:rPr lang="tr-TR" dirty="0" smtClean="0">
                <a:cs typeface="Arial" panose="020B0604020202020204" pitchFamily="34" charset="0"/>
              </a:rPr>
              <a:t>ve </a:t>
            </a:r>
            <a:r>
              <a:rPr lang="tr-TR" dirty="0">
                <a:cs typeface="Arial" panose="020B0604020202020204" pitchFamily="34" charset="0"/>
              </a:rPr>
              <a:t>Balesi ve Belediye Opera ve tiyatroları ile şehir ve belediye konservatuvar ve orkestralarının sanatkar memurları, uzman memurları, uygulatıcı uzman memurları ve stajyerleri; Spor-Toto Teşkilatında çalışan personel; subay, astsubay, uzman jandarma, uzman erbaş ve sözleşmeli erbaş ve erler ile Emniyet Teşkilatı mensupları özel kanunları hükümlerine </a:t>
            </a:r>
            <a:r>
              <a:rPr lang="tr-TR" dirty="0" smtClean="0">
                <a:cs typeface="Arial" panose="020B0604020202020204" pitchFamily="34" charset="0"/>
              </a:rPr>
              <a:t>tabidir.</a:t>
            </a:r>
            <a:endParaRPr lang="tr-TR" dirty="0">
              <a:cs typeface="Arial" panose="020B0604020202020204" pitchFamily="34" charset="0"/>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505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539015" y="635267"/>
            <a:ext cx="11069052" cy="5078313"/>
          </a:xfrm>
          <a:prstGeom prst="rect">
            <a:avLst/>
          </a:prstGeom>
          <a:noFill/>
        </p:spPr>
        <p:txBody>
          <a:bodyPr wrap="square" rtlCol="0">
            <a:spAutoFit/>
          </a:bodyPr>
          <a:lstStyle/>
          <a:p>
            <a:r>
              <a:rPr lang="tr-TR" b="1" i="1" dirty="0" smtClean="0">
                <a:cs typeface="Arial" panose="020B0604020202020204" pitchFamily="34" charset="0"/>
              </a:rPr>
              <a:t>	Amaç</a:t>
            </a:r>
            <a:r>
              <a:rPr lang="tr-TR" b="1" i="1" dirty="0">
                <a:cs typeface="Arial" panose="020B0604020202020204" pitchFamily="34" charset="0"/>
              </a:rPr>
              <a:t>:</a:t>
            </a:r>
          </a:p>
          <a:p>
            <a:r>
              <a:rPr lang="tr-TR" b="1" dirty="0" smtClean="0">
                <a:solidFill>
                  <a:srgbClr val="FF0000"/>
                </a:solidFill>
              </a:rPr>
              <a:t>	Madde </a:t>
            </a:r>
            <a:r>
              <a:rPr lang="tr-TR" b="1" dirty="0">
                <a:solidFill>
                  <a:srgbClr val="FF0000"/>
                </a:solidFill>
              </a:rPr>
              <a:t>2 </a:t>
            </a:r>
            <a:r>
              <a:rPr lang="tr-TR" b="1" dirty="0" smtClean="0">
                <a:solidFill>
                  <a:srgbClr val="FF0000"/>
                </a:solidFill>
              </a:rPr>
              <a:t>–</a:t>
            </a:r>
          </a:p>
          <a:p>
            <a:pPr algn="just"/>
            <a:r>
              <a:rPr lang="tr-TR" dirty="0" smtClean="0"/>
              <a:t>	Bu Kanun, Devlet memurlarının hizmet şartlarını, niteliklerini, atanma ve yetiştirilmelerini, ilerleme ve yükselmelerini, ödev, hak, yüküm ve sorumluluklarını, aylıklarını ve ödeneklerini ve </a:t>
            </a:r>
            <a:r>
              <a:rPr lang="tr-TR" dirty="0"/>
              <a:t>diğer özlük işlerini düzenler</a:t>
            </a:r>
            <a:r>
              <a:rPr lang="tr-TR" dirty="0" smtClean="0"/>
              <a:t>.</a:t>
            </a:r>
            <a:endParaRPr lang="tr-TR" dirty="0"/>
          </a:p>
          <a:p>
            <a:pPr algn="just"/>
            <a:r>
              <a:rPr lang="tr-TR" dirty="0" smtClean="0"/>
              <a:t>	Bu </a:t>
            </a:r>
            <a:r>
              <a:rPr lang="tr-TR" dirty="0"/>
              <a:t>Kanunda öngörülen </a:t>
            </a:r>
            <a:r>
              <a:rPr lang="tr-TR" dirty="0" smtClean="0"/>
              <a:t>yönetmelikler Cumhurbaşkanınca </a:t>
            </a:r>
            <a:r>
              <a:rPr lang="tr-TR" dirty="0"/>
              <a:t>yürürlüğe konulur</a:t>
            </a:r>
            <a:r>
              <a:rPr lang="tr-TR" dirty="0" smtClean="0"/>
              <a:t>.</a:t>
            </a:r>
          </a:p>
          <a:p>
            <a:pPr algn="just"/>
            <a:endParaRPr lang="tr-TR" dirty="0"/>
          </a:p>
          <a:p>
            <a:pPr algn="just"/>
            <a:r>
              <a:rPr lang="tr-TR" b="1" i="1" dirty="0" smtClean="0">
                <a:cs typeface="Arial" panose="020B0604020202020204" pitchFamily="34" charset="0"/>
              </a:rPr>
              <a:t>	Temel </a:t>
            </a:r>
            <a:r>
              <a:rPr lang="tr-TR" b="1" i="1" dirty="0">
                <a:cs typeface="Arial" panose="020B0604020202020204" pitchFamily="34" charset="0"/>
              </a:rPr>
              <a:t>ilkeler: </a:t>
            </a:r>
            <a:endParaRPr lang="tr-TR" b="1" i="1" dirty="0" smtClean="0">
              <a:cs typeface="Arial" panose="020B0604020202020204" pitchFamily="34" charset="0"/>
            </a:endParaRPr>
          </a:p>
          <a:p>
            <a:pPr algn="just"/>
            <a:r>
              <a:rPr lang="tr-TR" b="1" dirty="0" smtClean="0">
                <a:solidFill>
                  <a:srgbClr val="FF0000"/>
                </a:solidFill>
              </a:rPr>
              <a:t>	Madde </a:t>
            </a:r>
            <a:r>
              <a:rPr lang="tr-TR" b="1" dirty="0">
                <a:solidFill>
                  <a:srgbClr val="FF0000"/>
                </a:solidFill>
              </a:rPr>
              <a:t>3 – </a:t>
            </a:r>
            <a:r>
              <a:rPr lang="tr-TR" dirty="0" smtClean="0"/>
              <a:t>Bu </a:t>
            </a:r>
            <a:r>
              <a:rPr lang="tr-TR" dirty="0"/>
              <a:t>kanunun temel ilkeleri şunlardır: </a:t>
            </a:r>
            <a:endParaRPr lang="tr-TR" dirty="0" smtClean="0"/>
          </a:p>
          <a:p>
            <a:pPr algn="just"/>
            <a:r>
              <a:rPr lang="tr-TR" b="1" i="1" dirty="0" smtClean="0">
                <a:cs typeface="Arial" panose="020B0604020202020204" pitchFamily="34" charset="0"/>
              </a:rPr>
              <a:t>	Sınıflandırma</a:t>
            </a:r>
            <a:r>
              <a:rPr lang="tr-TR" b="1" i="1" dirty="0"/>
              <a:t>: </a:t>
            </a:r>
            <a:endParaRPr lang="tr-TR" b="1" i="1" dirty="0" smtClean="0"/>
          </a:p>
          <a:p>
            <a:pPr algn="just"/>
            <a:r>
              <a:rPr lang="tr-TR" b="1" i="1" dirty="0" smtClean="0"/>
              <a:t>	A) </a:t>
            </a:r>
            <a:r>
              <a:rPr lang="tr-TR" dirty="0" smtClean="0"/>
              <a:t>Devlet </a:t>
            </a:r>
            <a:r>
              <a:rPr lang="tr-TR" dirty="0"/>
              <a:t>kamu hizmetleri görevlerini ve bu görevlerde çalışan Devlet memurlarını görevlerin gerektirdiği niteliklere ve mesleklere göre sınıflara ayırmaktır. </a:t>
            </a:r>
            <a:endParaRPr lang="tr-TR" dirty="0" smtClean="0"/>
          </a:p>
          <a:p>
            <a:pPr algn="just"/>
            <a:r>
              <a:rPr lang="tr-TR" b="1" i="1" dirty="0" smtClean="0">
                <a:cs typeface="Arial" panose="020B0604020202020204" pitchFamily="34" charset="0"/>
              </a:rPr>
              <a:t>	Kariyer</a:t>
            </a:r>
            <a:r>
              <a:rPr lang="tr-TR" b="1" i="1" dirty="0">
                <a:cs typeface="Arial" panose="020B0604020202020204" pitchFamily="34" charset="0"/>
              </a:rPr>
              <a:t>: </a:t>
            </a:r>
            <a:endParaRPr lang="tr-TR" b="1" i="1" dirty="0" smtClean="0">
              <a:cs typeface="Arial" panose="020B0604020202020204" pitchFamily="34" charset="0"/>
            </a:endParaRPr>
          </a:p>
          <a:p>
            <a:pPr algn="just"/>
            <a:r>
              <a:rPr lang="tr-TR" b="1" i="1" dirty="0" smtClean="0"/>
              <a:t>	B</a:t>
            </a:r>
            <a:r>
              <a:rPr lang="tr-TR" b="1" i="1" dirty="0"/>
              <a:t>) </a:t>
            </a:r>
            <a:r>
              <a:rPr lang="tr-TR" dirty="0"/>
              <a:t>Devlet memurlarına, yaptıkları hizmetler için lüzumlu bilgilere ve yetişme şartlarına uygun şekilde, sınıfları içinde en yüksek derecelere kadar ilerleme imkanını sağlamaktır. </a:t>
            </a:r>
            <a:endParaRPr lang="tr-TR" dirty="0" smtClean="0"/>
          </a:p>
          <a:p>
            <a:pPr algn="just"/>
            <a:r>
              <a:rPr lang="tr-TR" b="1" i="1" dirty="0" smtClean="0"/>
              <a:t>	Liyakat</a:t>
            </a:r>
            <a:r>
              <a:rPr lang="tr-TR" b="1" i="1" dirty="0"/>
              <a:t>: </a:t>
            </a:r>
            <a:endParaRPr lang="tr-TR" b="1" i="1" dirty="0" smtClean="0"/>
          </a:p>
          <a:p>
            <a:pPr algn="just"/>
            <a:r>
              <a:rPr lang="tr-TR" b="1" i="1" dirty="0" smtClean="0"/>
              <a:t>	C) </a:t>
            </a:r>
            <a:r>
              <a:rPr lang="tr-TR" dirty="0" smtClean="0"/>
              <a:t>Devlet </a:t>
            </a:r>
            <a:r>
              <a:rPr lang="tr-TR" dirty="0"/>
              <a:t>kamu hizmetleri görevlerine girmeyi, sınıflar içinde ilerleme ve yükselmeyi, görevin sona erdirilmesini liyakat sistemine dayandırmak ve bu sistemin eşit imkanlarla uygulanmasında Devlet memurlarını güvenliğe sahip kılmaktır. </a:t>
            </a: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0615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498908" y="282237"/>
            <a:ext cx="11194181" cy="5632311"/>
          </a:xfrm>
          <a:prstGeom prst="rect">
            <a:avLst/>
          </a:prstGeom>
          <a:noFill/>
        </p:spPr>
        <p:txBody>
          <a:bodyPr wrap="square" rtlCol="0">
            <a:spAutoFit/>
          </a:bodyPr>
          <a:lstStyle/>
          <a:p>
            <a:pPr algn="just"/>
            <a:r>
              <a:rPr lang="tr-TR" b="1" i="1" dirty="0" smtClean="0"/>
              <a:t>	İstihdam </a:t>
            </a:r>
            <a:r>
              <a:rPr lang="tr-TR" b="1" i="1" dirty="0"/>
              <a:t>şekilleri:</a:t>
            </a:r>
          </a:p>
          <a:p>
            <a:pPr algn="just"/>
            <a:r>
              <a:rPr lang="tr-TR" b="1" dirty="0" smtClean="0">
                <a:solidFill>
                  <a:srgbClr val="FF0000"/>
                </a:solidFill>
              </a:rPr>
              <a:t>	Madde </a:t>
            </a:r>
            <a:r>
              <a:rPr lang="tr-TR" b="1" dirty="0">
                <a:solidFill>
                  <a:srgbClr val="FF0000"/>
                </a:solidFill>
              </a:rPr>
              <a:t>4 </a:t>
            </a:r>
            <a:r>
              <a:rPr lang="tr-TR" b="1" dirty="0" smtClean="0">
                <a:solidFill>
                  <a:srgbClr val="FF0000"/>
                </a:solidFill>
              </a:rPr>
              <a:t>–</a:t>
            </a:r>
            <a:endParaRPr lang="tr-TR" dirty="0"/>
          </a:p>
          <a:p>
            <a:pPr algn="just"/>
            <a:r>
              <a:rPr lang="tr-TR" dirty="0" smtClean="0"/>
              <a:t>	Kamu </a:t>
            </a:r>
            <a:r>
              <a:rPr lang="tr-TR" dirty="0"/>
              <a:t>hizmetleri; memurlar, sözleşmeli personel, geçici personel ve işçiler eliyle gördürülür.</a:t>
            </a:r>
          </a:p>
          <a:p>
            <a:pPr algn="just"/>
            <a:r>
              <a:rPr lang="tr-TR" b="1" i="1" dirty="0" smtClean="0"/>
              <a:t>	A</a:t>
            </a:r>
            <a:r>
              <a:rPr lang="tr-TR" b="1" i="1" dirty="0"/>
              <a:t>) Memur:</a:t>
            </a:r>
          </a:p>
          <a:p>
            <a:pPr algn="just"/>
            <a:r>
              <a:rPr lang="tr-TR" dirty="0" smtClean="0"/>
              <a:t>	Mevcut </a:t>
            </a:r>
            <a:r>
              <a:rPr lang="tr-TR" dirty="0"/>
              <a:t>kuruluş biçimine bakılmaksızın, Devlet ve diğer kamu tüzel kişiliklerince </a:t>
            </a:r>
            <a:r>
              <a:rPr lang="tr-TR" dirty="0" smtClean="0"/>
              <a:t>genel idare </a:t>
            </a:r>
            <a:r>
              <a:rPr lang="tr-TR" dirty="0"/>
              <a:t>esaslarına göre yürütülen asli ve sürekli kamu hizmetlerini ifa ile görevlendirilenler, </a:t>
            </a:r>
            <a:r>
              <a:rPr lang="tr-TR" dirty="0" smtClean="0"/>
              <a:t>bu Kanunun </a:t>
            </a:r>
            <a:r>
              <a:rPr lang="tr-TR" dirty="0"/>
              <a:t>uygulanmasında memur sayılır.</a:t>
            </a:r>
          </a:p>
          <a:p>
            <a:pPr algn="just"/>
            <a:r>
              <a:rPr lang="tr-TR" dirty="0"/>
              <a:t>Yukarıdaki tanımlananlar dışındaki kurumlarda genel politika tespiti, araştırma, </a:t>
            </a:r>
            <a:r>
              <a:rPr lang="tr-TR" dirty="0" smtClean="0"/>
              <a:t>planlama, programlama</a:t>
            </a:r>
            <a:r>
              <a:rPr lang="tr-TR" dirty="0"/>
              <a:t>, yönetim ve denetim gibi işlerde görevli ve yetkili olanlar da memur sayılır</a:t>
            </a:r>
            <a:r>
              <a:rPr lang="tr-TR" dirty="0" smtClean="0"/>
              <a:t>.</a:t>
            </a:r>
          </a:p>
          <a:p>
            <a:pPr algn="just"/>
            <a:r>
              <a:rPr lang="tr-TR" b="1" i="1" dirty="0" smtClean="0"/>
              <a:t>	B</a:t>
            </a:r>
            <a:r>
              <a:rPr lang="tr-TR" b="1" i="1" dirty="0"/>
              <a:t>) Sözleşmeli personel</a:t>
            </a:r>
            <a:r>
              <a:rPr lang="tr-TR" b="1" i="1" dirty="0" smtClean="0"/>
              <a:t>:</a:t>
            </a:r>
          </a:p>
          <a:p>
            <a:pPr algn="just"/>
            <a:r>
              <a:rPr lang="tr-TR" dirty="0" smtClean="0"/>
              <a:t>	Kalkınma </a:t>
            </a:r>
            <a:r>
              <a:rPr lang="tr-TR" dirty="0"/>
              <a:t>planı, yıllık program ve iş programlarında yer alan önemli projelerin hazırlanması, gerçekleştirilmesi, işletilmesi ve işlerliği için şart olan, zaruri ve istisnai hallere münhasır olmak üzere özel bir meslek bilgisine ve ihtisasına ihtiyaç gösteren geçici işlerde, Cumhurbaşkanınca belirlenen esas ve usuller çerçevesinde, </a:t>
            </a:r>
            <a:r>
              <a:rPr lang="tr-TR" dirty="0" smtClean="0"/>
              <a:t>ihdas edilen pozisyonlarda, </a:t>
            </a:r>
            <a:r>
              <a:rPr lang="tr-TR" dirty="0"/>
              <a:t>mali yılla sınırlı olarak sözleşme ile çalıştırılmasına karar verilen ve işçi sayılmayan kamu hizmeti görevlileridir</a:t>
            </a:r>
            <a:r>
              <a:rPr lang="tr-TR" dirty="0" smtClean="0"/>
              <a:t>. Ancak</a:t>
            </a:r>
            <a:r>
              <a:rPr lang="tr-TR" dirty="0"/>
              <a:t>, yabancı uyrukluların; tarihi belge ve eski harflerle yazılmış arşiv kayıtlarını değerlendirenlerin mütercimlerin; tercümanların; Millî Eğitim Bakanlığında norm kadro sonucu ortaya çıkan öğretmen ihtiyacının kadrolu öğretmen istihdamıyla kapatılamaması hallerinde öğretmenlerin; dava adedinin azlığı nedeni ile kadrolu avukat istihdamının gerekli olmadığı yerlerde avukatlarını, </a:t>
            </a:r>
            <a:r>
              <a:rPr lang="tr-TR" dirty="0" smtClean="0"/>
              <a:t>kadrolu </a:t>
            </a:r>
            <a:r>
              <a:rPr lang="tr-TR" dirty="0"/>
              <a:t>istihdamın mümkün olamadığı hallerde tabip veya uzman tabiplerin; Adli </a:t>
            </a:r>
            <a:r>
              <a:rPr lang="tr-TR" dirty="0" smtClean="0"/>
              <a:t>Tıp Müessesesi </a:t>
            </a:r>
            <a:r>
              <a:rPr lang="tr-TR" dirty="0"/>
              <a:t>uzmanlarının; Devlet Konservatuvarları sanatçı öğretim üyelerinin; İstanbul Belediyesi Konservatuvarı sanatçılarının; bu Kanuna tâbi kamu idarelerinde ve dış kuruluşlarda belirli bazı hizmetlerde çalıştırılacak personelin de zorunlu hallerde sözleşme ile istihdamları caizdir</a:t>
            </a:r>
            <a:r>
              <a:rPr lang="tr-TR" dirty="0" smtClean="0"/>
              <a:t>.</a:t>
            </a:r>
            <a:endParaRPr lang="tr-TR" dirty="0"/>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909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455813" y="337145"/>
            <a:ext cx="11280371" cy="5355312"/>
          </a:xfrm>
          <a:prstGeom prst="rect">
            <a:avLst/>
          </a:prstGeom>
          <a:noFill/>
        </p:spPr>
        <p:txBody>
          <a:bodyPr wrap="square" rtlCol="0">
            <a:spAutoFit/>
          </a:bodyPr>
          <a:lstStyle/>
          <a:p>
            <a:pPr algn="just"/>
            <a:r>
              <a:rPr lang="tr-TR" dirty="0" smtClean="0"/>
              <a:t>	Sözleşmeli </a:t>
            </a:r>
            <a:r>
              <a:rPr lang="tr-TR" dirty="0"/>
              <a:t>personel seçiminde uygulanacak sınav ile istisnaları, bunlara ödenebilecek ücretlerin üst sınırları ile verilecek iş sonu tazminatı miktarı, kullandırılacak izinler, pozisyon unvan ve nitelikleri, sözleşme hükümlerine uyulmaması hallerindeki müeyyideler, sözleşme fesih halleri, pozisyonların iptali, istihdamına dair hususlar ile sözleşme esas ve usulleri Cumhurbaşkanınca belirlenir. </a:t>
            </a:r>
            <a:r>
              <a:rPr lang="tr-TR" dirty="0" smtClean="0"/>
              <a:t>Bu </a:t>
            </a:r>
            <a:r>
              <a:rPr lang="tr-TR" dirty="0"/>
              <a:t>şekilde istihdam edilenler, hizmet sözleşmesi esaslarına aykırı hareket etmesi nedeniyle kurumlarınca sözleşmelerinin feshedilmesi veya sözleşme dönemi içerisinde Cumhurbaşkanı kararı ile belirlenen istisnalar hariç sözleşmeyi tek taraflı feshetmeleri halinde, fesih tarihinden itibaren bir yıl geçmedikçe kurumların sözleşmeli personel pozisyonlarında istihdam edilemezler</a:t>
            </a:r>
            <a:r>
              <a:rPr lang="tr-TR" dirty="0" smtClean="0"/>
              <a:t>.</a:t>
            </a:r>
          </a:p>
          <a:p>
            <a:pPr algn="just"/>
            <a:r>
              <a:rPr lang="tr-TR" dirty="0"/>
              <a:t>	</a:t>
            </a:r>
            <a:r>
              <a:rPr lang="tr-TR" dirty="0" smtClean="0"/>
              <a:t>Bir </a:t>
            </a:r>
            <a:r>
              <a:rPr lang="tr-TR" dirty="0"/>
              <a:t>yıldan az süreli veya mevsimlik hizmet olduğuna Cumhurbaşkanınca karar verilen görevlerde </a:t>
            </a:r>
            <a:r>
              <a:rPr lang="tr-TR" dirty="0" smtClean="0"/>
              <a:t>sözleşme </a:t>
            </a:r>
            <a:r>
              <a:rPr lang="tr-TR" dirty="0"/>
              <a:t>ile çalıştırılanlar da bu fıkra kapsamında istihdam edilebilir</a:t>
            </a:r>
            <a:r>
              <a:rPr lang="tr-TR" dirty="0" smtClean="0"/>
              <a:t>.</a:t>
            </a:r>
          </a:p>
          <a:p>
            <a:pPr algn="just"/>
            <a:r>
              <a:rPr lang="tr-TR" dirty="0" smtClean="0"/>
              <a:t>	Özelleştirme </a:t>
            </a:r>
            <a:r>
              <a:rPr lang="tr-TR" dirty="0"/>
              <a:t>uygulamaları sebebiyle iş akitleri kamu veya özel sektör işverenince feshedilen ve 24/11/1994 tarihli ve 4046 sayılı Özelleştirme Uygulamaları Hakkında Kanun kapsamında diğer kamu kurum ve kuruluşlarına nakil hakkı bulunmayan personel de bu fıkra kapsamında yaşlılık veya malullük aylığı almaya hak kazanıncaya kadar istihdam edilebilir. Bu kapsamda istihdam edileceklerin sayısı, öğrenim durumlarına göre çalışma şartları ve bunlara ödenecek ücretler ile diğer hususlar Cumhurbaşkanınca belirlenir</a:t>
            </a:r>
            <a:r>
              <a:rPr lang="tr-TR" dirty="0" smtClean="0"/>
              <a:t>.</a:t>
            </a:r>
          </a:p>
          <a:p>
            <a:pPr algn="just"/>
            <a:r>
              <a:rPr lang="tr-TR" dirty="0" smtClean="0"/>
              <a:t>	</a:t>
            </a:r>
            <a:r>
              <a:rPr lang="tr-TR" b="1" i="1" dirty="0" smtClean="0"/>
              <a:t>C) Geçici Personel: </a:t>
            </a:r>
            <a:r>
              <a:rPr lang="tr-TR" dirty="0"/>
              <a:t>(</a:t>
            </a:r>
            <a:r>
              <a:rPr lang="tr-TR" dirty="0" smtClean="0"/>
              <a:t>Mülga</a:t>
            </a:r>
            <a:r>
              <a:rPr lang="tr-TR" dirty="0"/>
              <a:t>: </a:t>
            </a:r>
            <a:r>
              <a:rPr lang="tr-TR" dirty="0" smtClean="0"/>
              <a:t>20/11/2017-KHK-696/17 </a:t>
            </a:r>
            <a:r>
              <a:rPr lang="tr-TR" dirty="0" err="1" smtClean="0"/>
              <a:t>md.</a:t>
            </a:r>
            <a:r>
              <a:rPr lang="tr-TR" dirty="0" smtClean="0"/>
              <a:t>; Aynen kabul:1/2/2018-7079/17 </a:t>
            </a:r>
            <a:r>
              <a:rPr lang="tr-TR" dirty="0" err="1" smtClean="0"/>
              <a:t>md.</a:t>
            </a:r>
            <a:r>
              <a:rPr lang="tr-TR" dirty="0" smtClean="0"/>
              <a:t>) </a:t>
            </a:r>
          </a:p>
          <a:p>
            <a:pPr algn="just"/>
            <a:r>
              <a:rPr lang="tr-TR" dirty="0" smtClean="0"/>
              <a:t>	</a:t>
            </a:r>
            <a:r>
              <a:rPr lang="tr-TR" b="1" i="1" dirty="0" smtClean="0"/>
              <a:t>D</a:t>
            </a:r>
            <a:r>
              <a:rPr lang="tr-TR" b="1" i="1" dirty="0"/>
              <a:t>) İşçiler: </a:t>
            </a:r>
            <a:r>
              <a:rPr lang="tr-TR" dirty="0" smtClean="0"/>
              <a:t>(</a:t>
            </a:r>
            <a:r>
              <a:rPr lang="tr-TR" dirty="0"/>
              <a:t>A), (B) ve (C) fıkralarında belirtilenler dışında kalan ve ilgili mevzuatı gereğince tahsis edilen sürekli işçi kadrolarında belirsiz süreli iş sözleşmeleriyle çalıştırılan sürekli işçiler ile mevsimlik veya kampanya işlerinde ya da orman yangınıyla mücadele hizmetlerinde ilgili mevzuatına göre geçici iş pozisyonlarında altı aydan az olmak üzere belirli süreli iş sözleşmeleriyle çalıştırılan geçici işçilerdir</a:t>
            </a:r>
            <a:r>
              <a:rPr lang="tr-TR" dirty="0" smtClean="0"/>
              <a:t>. Bunlar </a:t>
            </a:r>
            <a:r>
              <a:rPr lang="tr-TR" dirty="0"/>
              <a:t>hakkında bu Kanun hükümleri uygulanmaz. </a:t>
            </a: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4652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etin kutusu 2"/>
          <p:cNvSpPr txBox="1"/>
          <p:nvPr/>
        </p:nvSpPr>
        <p:spPr>
          <a:xfrm>
            <a:off x="415636" y="482138"/>
            <a:ext cx="11263746" cy="3139321"/>
          </a:xfrm>
          <a:prstGeom prst="rect">
            <a:avLst/>
          </a:prstGeom>
          <a:noFill/>
        </p:spPr>
        <p:txBody>
          <a:bodyPr wrap="square" rtlCol="0">
            <a:spAutoFit/>
          </a:bodyPr>
          <a:lstStyle/>
          <a:p>
            <a:r>
              <a:rPr lang="tr-TR" b="1" i="1" dirty="0" smtClean="0"/>
              <a:t>	</a:t>
            </a:r>
          </a:p>
          <a:p>
            <a:endParaRPr lang="tr-TR" b="1" i="1" dirty="0"/>
          </a:p>
          <a:p>
            <a:endParaRPr lang="tr-TR" b="1" i="1" dirty="0" smtClean="0"/>
          </a:p>
          <a:p>
            <a:endParaRPr lang="tr-TR" b="1" i="1" dirty="0"/>
          </a:p>
          <a:p>
            <a:endParaRPr lang="tr-TR" b="1" i="1" dirty="0" smtClean="0"/>
          </a:p>
          <a:p>
            <a:r>
              <a:rPr lang="tr-TR" b="1" i="1" dirty="0" smtClean="0"/>
              <a:t>	</a:t>
            </a:r>
          </a:p>
          <a:p>
            <a:endParaRPr lang="tr-TR" b="1" i="1" dirty="0"/>
          </a:p>
          <a:p>
            <a:endParaRPr lang="tr-TR" b="1" i="1" dirty="0" smtClean="0"/>
          </a:p>
          <a:p>
            <a:r>
              <a:rPr lang="tr-TR" b="1" i="1" dirty="0"/>
              <a:t>	</a:t>
            </a:r>
            <a:r>
              <a:rPr lang="tr-TR" b="1" i="1" dirty="0" smtClean="0"/>
              <a:t>Dört </a:t>
            </a:r>
            <a:r>
              <a:rPr lang="tr-TR" b="1" i="1" dirty="0"/>
              <a:t>istihdam şekli dışında personel </a:t>
            </a:r>
            <a:r>
              <a:rPr lang="tr-TR" b="1" i="1" dirty="0" smtClean="0"/>
              <a:t>çalıştırılamayacağı</a:t>
            </a:r>
            <a:r>
              <a:rPr lang="tr-TR" b="1" i="1" dirty="0"/>
              <a:t>: </a:t>
            </a:r>
            <a:endParaRPr lang="tr-TR" b="1" i="1" dirty="0" smtClean="0"/>
          </a:p>
          <a:p>
            <a:r>
              <a:rPr lang="tr-TR" b="1" dirty="0" smtClean="0">
                <a:solidFill>
                  <a:srgbClr val="FF0000"/>
                </a:solidFill>
              </a:rPr>
              <a:t>	Madde </a:t>
            </a:r>
            <a:r>
              <a:rPr lang="tr-TR" b="1" dirty="0">
                <a:solidFill>
                  <a:srgbClr val="FF0000"/>
                </a:solidFill>
              </a:rPr>
              <a:t>5 </a:t>
            </a:r>
            <a:r>
              <a:rPr lang="tr-TR" b="1" dirty="0" smtClean="0">
                <a:solidFill>
                  <a:srgbClr val="FF0000"/>
                </a:solidFill>
              </a:rPr>
              <a:t>–</a:t>
            </a:r>
          </a:p>
          <a:p>
            <a:r>
              <a:rPr lang="tr-TR" dirty="0" smtClean="0"/>
              <a:t>	Bu </a:t>
            </a:r>
            <a:r>
              <a:rPr lang="tr-TR" dirty="0"/>
              <a:t>Kanuna tabi kurumlar, dördüncü maddede yazılı dört istihdam şekli dışında personel </a:t>
            </a:r>
            <a:r>
              <a:rPr lang="tr-TR" dirty="0" smtClean="0"/>
              <a:t>çalıştıramazlar.</a:t>
            </a:r>
            <a:endParaRPr lang="tr-TR" dirty="0"/>
          </a:p>
        </p:txBody>
      </p:sp>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515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lum bright="88000" contrast="-70000"/>
            <a:extLst>
              <a:ext uri="{BEBA8EAE-BF5A-486C-A8C5-ECC9F3942E4B}">
                <a14:imgProps xmlns:a14="http://schemas.microsoft.com/office/drawing/2010/main">
                  <a14:imgLayer r:embed="rId4">
                    <a14:imgEffect>
                      <a14:colorTemperature colorTemp="6035"/>
                    </a14:imgEffect>
                  </a14:imgLayer>
                </a14:imgProps>
              </a:ext>
              <a:ext uri="{28A0092B-C50C-407E-A947-70E740481C1C}">
                <a14:useLocalDpi xmlns:a14="http://schemas.microsoft.com/office/drawing/2010/main" val="0"/>
              </a:ext>
            </a:extLst>
          </a:blip>
          <a:srcRect/>
          <a:stretch>
            <a:fillRect/>
          </a:stretch>
        </p:blipFill>
        <p:spPr bwMode="auto">
          <a:xfrm>
            <a:off x="4980650" y="1847095"/>
            <a:ext cx="2230699" cy="276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382385" y="473825"/>
            <a:ext cx="11313622" cy="5170646"/>
          </a:xfrm>
          <a:prstGeom prst="rect">
            <a:avLst/>
          </a:prstGeom>
          <a:noFill/>
        </p:spPr>
        <p:txBody>
          <a:bodyPr wrap="square" rtlCol="0">
            <a:spAutoFit/>
          </a:bodyPr>
          <a:lstStyle/>
          <a:p>
            <a:pPr algn="ctr"/>
            <a:endParaRPr lang="tr-TR" sz="2000" b="1" dirty="0" smtClean="0">
              <a:solidFill>
                <a:schemeClr val="accent5">
                  <a:lumMod val="75000"/>
                </a:schemeClr>
              </a:solidFill>
              <a:latin typeface="Arial" panose="020B0604020202020204" pitchFamily="34" charset="0"/>
              <a:cs typeface="Arial" panose="020B0604020202020204" pitchFamily="34" charset="0"/>
            </a:endParaRPr>
          </a:p>
          <a:p>
            <a:pPr algn="ctr"/>
            <a:r>
              <a:rPr lang="tr-TR" sz="2000" b="1" dirty="0" smtClean="0">
                <a:solidFill>
                  <a:schemeClr val="accent5">
                    <a:lumMod val="75000"/>
                  </a:schemeClr>
                </a:solidFill>
                <a:latin typeface="Arial" panose="020B0604020202020204" pitchFamily="34" charset="0"/>
                <a:cs typeface="Arial" panose="020B0604020202020204" pitchFamily="34" charset="0"/>
              </a:rPr>
              <a:t>BÖLÜM</a:t>
            </a:r>
            <a:r>
              <a:rPr lang="tr-TR" sz="2000" b="1" dirty="0">
                <a:solidFill>
                  <a:schemeClr val="accent5">
                    <a:lumMod val="75000"/>
                  </a:schemeClr>
                </a:solidFill>
                <a:latin typeface="Arial" panose="020B0604020202020204" pitchFamily="34" charset="0"/>
                <a:cs typeface="Arial" panose="020B0604020202020204" pitchFamily="34" charset="0"/>
              </a:rPr>
              <a:t>: 2 </a:t>
            </a:r>
          </a:p>
          <a:p>
            <a:pPr algn="ctr"/>
            <a:r>
              <a:rPr lang="tr-TR" sz="2000" b="1" dirty="0">
                <a:solidFill>
                  <a:schemeClr val="accent5">
                    <a:lumMod val="75000"/>
                  </a:schemeClr>
                </a:solidFill>
                <a:latin typeface="Arial" panose="020B0604020202020204" pitchFamily="34" charset="0"/>
                <a:cs typeface="Arial" panose="020B0604020202020204" pitchFamily="34" charset="0"/>
              </a:rPr>
              <a:t>Ödevler ve </a:t>
            </a:r>
            <a:r>
              <a:rPr lang="tr-TR" sz="2000" b="1" dirty="0" smtClean="0">
                <a:solidFill>
                  <a:schemeClr val="accent5">
                    <a:lumMod val="75000"/>
                  </a:schemeClr>
                </a:solidFill>
                <a:latin typeface="Arial" panose="020B0604020202020204" pitchFamily="34" charset="0"/>
                <a:cs typeface="Arial" panose="020B0604020202020204" pitchFamily="34" charset="0"/>
              </a:rPr>
              <a:t>Sorumluluklar</a:t>
            </a:r>
            <a:endParaRPr lang="tr-TR" sz="2000" b="1" dirty="0">
              <a:solidFill>
                <a:schemeClr val="accent5">
                  <a:lumMod val="75000"/>
                </a:schemeClr>
              </a:solidFill>
              <a:latin typeface="Arial" panose="020B0604020202020204" pitchFamily="34" charset="0"/>
              <a:cs typeface="Arial" panose="020B0604020202020204" pitchFamily="34" charset="0"/>
            </a:endParaRPr>
          </a:p>
          <a:p>
            <a:endParaRPr lang="tr-TR" dirty="0"/>
          </a:p>
          <a:p>
            <a:r>
              <a:rPr lang="tr-TR" b="1" dirty="0" smtClean="0">
                <a:solidFill>
                  <a:srgbClr val="FF0000"/>
                </a:solidFill>
              </a:rPr>
              <a:t>	</a:t>
            </a:r>
          </a:p>
          <a:p>
            <a:r>
              <a:rPr lang="tr-TR" b="1" i="1" dirty="0" smtClean="0"/>
              <a:t>	Sadakat:</a:t>
            </a:r>
          </a:p>
          <a:p>
            <a:r>
              <a:rPr lang="tr-TR" b="1" dirty="0">
                <a:solidFill>
                  <a:srgbClr val="FF0000"/>
                </a:solidFill>
              </a:rPr>
              <a:t>	</a:t>
            </a:r>
            <a:r>
              <a:rPr lang="tr-TR" b="1" dirty="0" smtClean="0">
                <a:solidFill>
                  <a:srgbClr val="FF0000"/>
                </a:solidFill>
              </a:rPr>
              <a:t>Madde </a:t>
            </a:r>
            <a:r>
              <a:rPr lang="tr-TR" b="1" dirty="0">
                <a:solidFill>
                  <a:srgbClr val="FF0000"/>
                </a:solidFill>
              </a:rPr>
              <a:t>6 – </a:t>
            </a:r>
            <a:endParaRPr lang="tr-TR" b="1" dirty="0" smtClean="0">
              <a:solidFill>
                <a:srgbClr val="FF0000"/>
              </a:solidFill>
            </a:endParaRPr>
          </a:p>
          <a:p>
            <a:pPr algn="just"/>
            <a:r>
              <a:rPr lang="tr-TR" dirty="0" smtClean="0"/>
              <a:t>	Devlet </a:t>
            </a:r>
            <a:r>
              <a:rPr lang="tr-TR" dirty="0"/>
              <a:t>memurları, Türkiye Cumhuriyeti Anayasasına ve kanunlarına </a:t>
            </a:r>
            <a:r>
              <a:rPr lang="tr-TR" dirty="0" smtClean="0"/>
              <a:t>sadakatle </a:t>
            </a:r>
            <a:r>
              <a:rPr lang="tr-TR" dirty="0"/>
              <a:t>bağlı kalmak ve milletin hizmetinde Türkiye Cumhuriyeti kanunlarını </a:t>
            </a:r>
            <a:r>
              <a:rPr lang="tr-TR" dirty="0" smtClean="0"/>
              <a:t>sadakatle </a:t>
            </a:r>
            <a:r>
              <a:rPr lang="tr-TR" dirty="0"/>
              <a:t>uygulamak zorundadırlar</a:t>
            </a:r>
            <a:r>
              <a:rPr lang="tr-TR" dirty="0" smtClean="0"/>
              <a:t>. Devlet </a:t>
            </a:r>
            <a:r>
              <a:rPr lang="tr-TR" dirty="0"/>
              <a:t>memurları bu hususu "Asli Devlet Memurluğuna" atandıktan sonra en geç bir ay içinde kurumlarınca düzenlenecek merasimle yetkili amirlerin huzurunda yapacakları yeminle belirtirler ve özlük dosyalarına konulacak aşağıdaki "Yemin </a:t>
            </a:r>
            <a:r>
              <a:rPr lang="tr-TR" dirty="0" smtClean="0"/>
              <a:t>Belgesi" </a:t>
            </a:r>
            <a:r>
              <a:rPr lang="tr-TR" dirty="0" err="1" smtClean="0"/>
              <a:t>ni</a:t>
            </a:r>
            <a:r>
              <a:rPr lang="tr-TR" dirty="0" smtClean="0"/>
              <a:t> </a:t>
            </a:r>
            <a:r>
              <a:rPr lang="tr-TR" dirty="0"/>
              <a:t>imzalayarak göreve başlarlar. Türkiye Cumhuriyeti Anayasasına, Atatürk İnkılap ve İlkelerine, Anayasada ifadesi bulunan Türk Milliyetçiliğine </a:t>
            </a:r>
            <a:r>
              <a:rPr lang="tr-TR" dirty="0" smtClean="0"/>
              <a:t>sadakatle </a:t>
            </a:r>
            <a:r>
              <a:rPr lang="tr-TR" dirty="0"/>
              <a:t>bağlı kalacağıma; Türkiye Cumhuriyeti kanunlarını milletin hizmetinde olarak tarafsız ve eşitlik ilkelerine bağlı kalarak uygulayacağıma; Türk Milletinin milli, ahlaki, insani, manevi ve kültürel değerlerini benimseyip, koruyup bunları geliştirmek için çalışacağıma; insan haklarına ve Anayasanın temel ilkelerine dayanan milli, demokratik, laik, bir hukuk devleti olan Türkiye Cumhuriyetine karşı görev ve sorumluluklarını bilerek, bunları davranış halinde göstereceğime namusum ve şerefim üzerine yemin ederim</a:t>
            </a:r>
            <a:r>
              <a:rPr lang="tr-TR" dirty="0" smtClean="0"/>
              <a:t>.</a:t>
            </a:r>
          </a:p>
          <a:p>
            <a:pPr algn="just"/>
            <a:r>
              <a:rPr lang="tr-TR" b="1" i="1" dirty="0" smtClean="0"/>
              <a:t>	</a:t>
            </a:r>
            <a:endParaRPr lang="tr-TR" dirty="0"/>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36639"/>
            <a:ext cx="12192000" cy="7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59821" y="5692457"/>
            <a:ext cx="22066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76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86</Words>
  <Application>Microsoft Office PowerPoint</Application>
  <PresentationFormat>Geniş ekran</PresentationFormat>
  <Paragraphs>223</Paragraphs>
  <Slides>24</Slides>
  <Notes>23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Sakarya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1</cp:lastModifiedBy>
  <cp:revision>28</cp:revision>
  <dcterms:created xsi:type="dcterms:W3CDTF">2020-10-08T10:51:49Z</dcterms:created>
  <dcterms:modified xsi:type="dcterms:W3CDTF">2020-10-09T08:37:44Z</dcterms:modified>
</cp:coreProperties>
</file>